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69"/>
  </p:notesMasterIdLst>
  <p:handoutMasterIdLst>
    <p:handoutMasterId r:id="rId70"/>
  </p:handoutMasterIdLst>
  <p:sldIdLst>
    <p:sldId id="354" r:id="rId3"/>
    <p:sldId id="358" r:id="rId4"/>
    <p:sldId id="356" r:id="rId5"/>
    <p:sldId id="378" r:id="rId6"/>
    <p:sldId id="379" r:id="rId7"/>
    <p:sldId id="380" r:id="rId8"/>
    <p:sldId id="258" r:id="rId9"/>
    <p:sldId id="259" r:id="rId10"/>
    <p:sldId id="260" r:id="rId11"/>
    <p:sldId id="261" r:id="rId12"/>
    <p:sldId id="262" r:id="rId13"/>
    <p:sldId id="263" r:id="rId14"/>
    <p:sldId id="265" r:id="rId15"/>
    <p:sldId id="266" r:id="rId16"/>
    <p:sldId id="271" r:id="rId17"/>
    <p:sldId id="264" r:id="rId18"/>
    <p:sldId id="267" r:id="rId19"/>
    <p:sldId id="268" r:id="rId20"/>
    <p:sldId id="269" r:id="rId21"/>
    <p:sldId id="272" r:id="rId22"/>
    <p:sldId id="398" r:id="rId23"/>
    <p:sldId id="399" r:id="rId24"/>
    <p:sldId id="400" r:id="rId25"/>
    <p:sldId id="401" r:id="rId26"/>
    <p:sldId id="285" r:id="rId27"/>
    <p:sldId id="402" r:id="rId28"/>
    <p:sldId id="403" r:id="rId29"/>
    <p:sldId id="404" r:id="rId30"/>
    <p:sldId id="405" r:id="rId31"/>
    <p:sldId id="406" r:id="rId32"/>
    <p:sldId id="407" r:id="rId33"/>
    <p:sldId id="298" r:id="rId34"/>
    <p:sldId id="408" r:id="rId35"/>
    <p:sldId id="419" r:id="rId36"/>
    <p:sldId id="420" r:id="rId37"/>
    <p:sldId id="328" r:id="rId38"/>
    <p:sldId id="327" r:id="rId39"/>
    <p:sldId id="326" r:id="rId40"/>
    <p:sldId id="421" r:id="rId41"/>
    <p:sldId id="422" r:id="rId42"/>
    <p:sldId id="329" r:id="rId43"/>
    <p:sldId id="423" r:id="rId44"/>
    <p:sldId id="409" r:id="rId45"/>
    <p:sldId id="286" r:id="rId46"/>
    <p:sldId id="287" r:id="rId47"/>
    <p:sldId id="288" r:id="rId48"/>
    <p:sldId id="291" r:id="rId49"/>
    <p:sldId id="289" r:id="rId50"/>
    <p:sldId id="292" r:id="rId51"/>
    <p:sldId id="293" r:id="rId52"/>
    <p:sldId id="294" r:id="rId53"/>
    <p:sldId id="295" r:id="rId54"/>
    <p:sldId id="296" r:id="rId55"/>
    <p:sldId id="290" r:id="rId56"/>
    <p:sldId id="410" r:id="rId57"/>
    <p:sldId id="411" r:id="rId58"/>
    <p:sldId id="412" r:id="rId59"/>
    <p:sldId id="413" r:id="rId60"/>
    <p:sldId id="414" r:id="rId61"/>
    <p:sldId id="415" r:id="rId62"/>
    <p:sldId id="416" r:id="rId63"/>
    <p:sldId id="301" r:id="rId64"/>
    <p:sldId id="302" r:id="rId65"/>
    <p:sldId id="303" r:id="rId66"/>
    <p:sldId id="417" r:id="rId67"/>
    <p:sldId id="418" r:id="rId68"/>
  </p:sldIdLst>
  <p:sldSz cx="9144000" cy="6858000" type="screen4x3"/>
  <p:notesSz cx="7034213" cy="1016476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8E8"/>
    <a:srgbClr val="4F81BD"/>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988" autoAdjust="0"/>
    <p:restoredTop sz="94641" autoAdjust="0"/>
  </p:normalViewPr>
  <p:slideViewPr>
    <p:cSldViewPr>
      <p:cViewPr varScale="1">
        <p:scale>
          <a:sx n="39" d="100"/>
          <a:sy n="39" d="100"/>
        </p:scale>
        <p:origin x="54" y="15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radarChart>
        <c:radarStyle val="marker"/>
        <c:varyColors val="0"/>
        <c:ser>
          <c:idx val="0"/>
          <c:order val="0"/>
          <c:tx>
            <c:v>1年次</c:v>
          </c:tx>
          <c:cat>
            <c:strRef>
              <c:f>Sheet1!$B$4:$B$11</c:f>
              <c:strCache>
                <c:ptCount val="8"/>
                <c:pt idx="0">
                  <c:v>専門基礎科目</c:v>
                </c:pt>
                <c:pt idx="1">
                  <c:v>プログラム科目</c:v>
                </c:pt>
                <c:pt idx="2">
                  <c:v>システム設計科目</c:v>
                </c:pt>
                <c:pt idx="3">
                  <c:v>データベース科目</c:v>
                </c:pt>
                <c:pt idx="4">
                  <c:v>開発演習科目</c:v>
                </c:pt>
                <c:pt idx="5">
                  <c:v>情報活用技術科目</c:v>
                </c:pt>
                <c:pt idx="6">
                  <c:v>資格対策科目</c:v>
                </c:pt>
                <c:pt idx="7">
                  <c:v>一般基礎科目</c:v>
                </c:pt>
              </c:strCache>
            </c:strRef>
          </c:cat>
          <c:val>
            <c:numRef>
              <c:f>Sheet1!$C$4:$C$11</c:f>
              <c:numCache>
                <c:formatCode>General</c:formatCode>
                <c:ptCount val="8"/>
                <c:pt idx="0">
                  <c:v>3.5</c:v>
                </c:pt>
                <c:pt idx="1">
                  <c:v>2</c:v>
                </c:pt>
                <c:pt idx="2">
                  <c:v>3</c:v>
                </c:pt>
                <c:pt idx="3">
                  <c:v>3</c:v>
                </c:pt>
                <c:pt idx="4">
                  <c:v>2</c:v>
                </c:pt>
                <c:pt idx="5">
                  <c:v>4</c:v>
                </c:pt>
                <c:pt idx="6">
                  <c:v>3</c:v>
                </c:pt>
                <c:pt idx="7">
                  <c:v>4</c:v>
                </c:pt>
              </c:numCache>
            </c:numRef>
          </c:val>
          <c:extLst>
            <c:ext xmlns:c16="http://schemas.microsoft.com/office/drawing/2014/chart" uri="{C3380CC4-5D6E-409C-BE32-E72D297353CC}">
              <c16:uniqueId val="{00000000-DB82-4EC3-ACBA-09E45A48DD93}"/>
            </c:ext>
          </c:extLst>
        </c:ser>
        <c:ser>
          <c:idx val="1"/>
          <c:order val="1"/>
          <c:tx>
            <c:v>2年次</c:v>
          </c:tx>
          <c:cat>
            <c:strRef>
              <c:f>Sheet1!$B$4:$B$11</c:f>
              <c:strCache>
                <c:ptCount val="8"/>
                <c:pt idx="0">
                  <c:v>専門基礎科目</c:v>
                </c:pt>
                <c:pt idx="1">
                  <c:v>プログラム科目</c:v>
                </c:pt>
                <c:pt idx="2">
                  <c:v>システム設計科目</c:v>
                </c:pt>
                <c:pt idx="3">
                  <c:v>データベース科目</c:v>
                </c:pt>
                <c:pt idx="4">
                  <c:v>開発演習科目</c:v>
                </c:pt>
                <c:pt idx="5">
                  <c:v>情報活用技術科目</c:v>
                </c:pt>
                <c:pt idx="6">
                  <c:v>資格対策科目</c:v>
                </c:pt>
                <c:pt idx="7">
                  <c:v>一般基礎科目</c:v>
                </c:pt>
              </c:strCache>
            </c:strRef>
          </c:cat>
          <c:val>
            <c:numRef>
              <c:f>Sheet1!$D$4:$D$11</c:f>
              <c:numCache>
                <c:formatCode>General</c:formatCode>
                <c:ptCount val="8"/>
                <c:pt idx="0">
                  <c:v>5</c:v>
                </c:pt>
                <c:pt idx="1">
                  <c:v>3</c:v>
                </c:pt>
                <c:pt idx="2">
                  <c:v>4</c:v>
                </c:pt>
                <c:pt idx="3">
                  <c:v>4</c:v>
                </c:pt>
                <c:pt idx="4">
                  <c:v>3</c:v>
                </c:pt>
                <c:pt idx="5">
                  <c:v>5</c:v>
                </c:pt>
                <c:pt idx="6">
                  <c:v>5</c:v>
                </c:pt>
                <c:pt idx="7">
                  <c:v>5</c:v>
                </c:pt>
              </c:numCache>
            </c:numRef>
          </c:val>
          <c:extLst>
            <c:ext xmlns:c16="http://schemas.microsoft.com/office/drawing/2014/chart" uri="{C3380CC4-5D6E-409C-BE32-E72D297353CC}">
              <c16:uniqueId val="{00000001-DB82-4EC3-ACBA-09E45A48DD93}"/>
            </c:ext>
          </c:extLst>
        </c:ser>
        <c:dLbls>
          <c:showLegendKey val="0"/>
          <c:showVal val="0"/>
          <c:showCatName val="0"/>
          <c:showSerName val="0"/>
          <c:showPercent val="0"/>
          <c:showBubbleSize val="0"/>
        </c:dLbls>
        <c:axId val="49944576"/>
        <c:axId val="116417664"/>
      </c:radarChart>
      <c:catAx>
        <c:axId val="49944576"/>
        <c:scaling>
          <c:orientation val="minMax"/>
        </c:scaling>
        <c:delete val="0"/>
        <c:axPos val="b"/>
        <c:majorGridlines/>
        <c:numFmt formatCode="General" sourceLinked="0"/>
        <c:majorTickMark val="out"/>
        <c:minorTickMark val="none"/>
        <c:tickLblPos val="nextTo"/>
        <c:crossAx val="116417664"/>
        <c:crosses val="autoZero"/>
        <c:auto val="1"/>
        <c:lblAlgn val="ctr"/>
        <c:lblOffset val="100"/>
        <c:noMultiLvlLbl val="0"/>
      </c:catAx>
      <c:valAx>
        <c:axId val="116417664"/>
        <c:scaling>
          <c:orientation val="minMax"/>
          <c:max val="5"/>
          <c:min val="1"/>
        </c:scaling>
        <c:delete val="0"/>
        <c:axPos val="l"/>
        <c:majorGridlines/>
        <c:numFmt formatCode="General" sourceLinked="1"/>
        <c:majorTickMark val="cross"/>
        <c:minorTickMark val="none"/>
        <c:tickLblPos val="nextTo"/>
        <c:crossAx val="49944576"/>
        <c:crosses val="autoZero"/>
        <c:crossBetween val="between"/>
      </c:valAx>
    </c:plotArea>
    <c:legend>
      <c:legendPos val="r"/>
      <c:overlay val="0"/>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48159" cy="50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265" tIns="49133" rIns="98265" bIns="49133" numCol="1" anchor="t" anchorCtr="0" compatLnSpc="1">
            <a:prstTxWarp prst="textNoShape">
              <a:avLst/>
            </a:prstTxWarp>
          </a:bodyPr>
          <a:lstStyle>
            <a:lvl1pPr>
              <a:defRPr sz="1300"/>
            </a:lvl1pPr>
          </a:lstStyle>
          <a:p>
            <a:endParaRPr lang="en-US" altLang="ja-JP"/>
          </a:p>
        </p:txBody>
      </p:sp>
      <p:sp>
        <p:nvSpPr>
          <p:cNvPr id="5123" name="Rectangle 3"/>
          <p:cNvSpPr>
            <a:spLocks noGrp="1" noChangeArrowheads="1"/>
          </p:cNvSpPr>
          <p:nvPr>
            <p:ph type="dt" sz="quarter" idx="1"/>
          </p:nvPr>
        </p:nvSpPr>
        <p:spPr bwMode="auto">
          <a:xfrm>
            <a:off x="3984426" y="0"/>
            <a:ext cx="3048159" cy="50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265" tIns="49133" rIns="98265" bIns="49133" numCol="1" anchor="t" anchorCtr="0" compatLnSpc="1">
            <a:prstTxWarp prst="textNoShape">
              <a:avLst/>
            </a:prstTxWarp>
          </a:bodyPr>
          <a:lstStyle>
            <a:lvl1pPr algn="r">
              <a:defRPr sz="1300"/>
            </a:lvl1pPr>
          </a:lstStyle>
          <a:p>
            <a:endParaRPr lang="en-US" altLang="ja-JP"/>
          </a:p>
        </p:txBody>
      </p:sp>
      <p:sp>
        <p:nvSpPr>
          <p:cNvPr id="5124" name="Rectangle 4"/>
          <p:cNvSpPr>
            <a:spLocks noGrp="1" noChangeArrowheads="1"/>
          </p:cNvSpPr>
          <p:nvPr>
            <p:ph type="ftr" sz="quarter" idx="2"/>
          </p:nvPr>
        </p:nvSpPr>
        <p:spPr bwMode="auto">
          <a:xfrm>
            <a:off x="0" y="9654761"/>
            <a:ext cx="3048159" cy="50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265" tIns="49133" rIns="98265" bIns="49133" numCol="1" anchor="b" anchorCtr="0" compatLnSpc="1">
            <a:prstTxWarp prst="textNoShape">
              <a:avLst/>
            </a:prstTxWarp>
          </a:bodyPr>
          <a:lstStyle>
            <a:lvl1pPr>
              <a:defRPr sz="1300"/>
            </a:lvl1pPr>
          </a:lstStyle>
          <a:p>
            <a:endParaRPr lang="en-US" altLang="ja-JP"/>
          </a:p>
        </p:txBody>
      </p:sp>
      <p:sp>
        <p:nvSpPr>
          <p:cNvPr id="5125" name="Rectangle 5"/>
          <p:cNvSpPr>
            <a:spLocks noGrp="1" noChangeArrowheads="1"/>
          </p:cNvSpPr>
          <p:nvPr>
            <p:ph type="sldNum" sz="quarter" idx="3"/>
          </p:nvPr>
        </p:nvSpPr>
        <p:spPr bwMode="auto">
          <a:xfrm>
            <a:off x="3984426" y="9654761"/>
            <a:ext cx="3048159" cy="50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265" tIns="49133" rIns="98265" bIns="49133" numCol="1" anchor="b" anchorCtr="0" compatLnSpc="1">
            <a:prstTxWarp prst="textNoShape">
              <a:avLst/>
            </a:prstTxWarp>
          </a:bodyPr>
          <a:lstStyle>
            <a:lvl1pPr algn="r">
              <a:defRPr sz="1300"/>
            </a:lvl1pPr>
          </a:lstStyle>
          <a:p>
            <a:fld id="{908595E7-FC05-4107-8E05-CA78D633AA3F}" type="slidenum">
              <a:rPr lang="en-US" altLang="ja-JP"/>
              <a:pPr/>
              <a:t>‹#›</a:t>
            </a:fld>
            <a:endParaRPr lang="en-US" altLang="ja-JP"/>
          </a:p>
        </p:txBody>
      </p:sp>
    </p:spTree>
    <p:extLst>
      <p:ext uri="{BB962C8B-B14F-4D97-AF65-F5344CB8AC3E}">
        <p14:creationId xmlns:p14="http://schemas.microsoft.com/office/powerpoint/2010/main" val="171045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48159" cy="50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265" tIns="49133" rIns="98265" bIns="49133" numCol="1" anchor="t" anchorCtr="0" compatLnSpc="1">
            <a:prstTxWarp prst="textNoShape">
              <a:avLst/>
            </a:prstTxWarp>
          </a:bodyPr>
          <a:lstStyle>
            <a:lvl1pPr>
              <a:defRPr sz="1300"/>
            </a:lvl1pPr>
          </a:lstStyle>
          <a:p>
            <a:endParaRPr lang="en-US" altLang="ja-JP"/>
          </a:p>
        </p:txBody>
      </p:sp>
      <p:sp>
        <p:nvSpPr>
          <p:cNvPr id="3075" name="Rectangle 3"/>
          <p:cNvSpPr>
            <a:spLocks noGrp="1" noChangeArrowheads="1"/>
          </p:cNvSpPr>
          <p:nvPr>
            <p:ph type="dt" idx="1"/>
          </p:nvPr>
        </p:nvSpPr>
        <p:spPr bwMode="auto">
          <a:xfrm>
            <a:off x="3984426" y="0"/>
            <a:ext cx="3048159" cy="50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265" tIns="49133" rIns="98265" bIns="49133" numCol="1" anchor="t" anchorCtr="0" compatLnSpc="1">
            <a:prstTxWarp prst="textNoShape">
              <a:avLst/>
            </a:prstTxWarp>
          </a:bodyPr>
          <a:lstStyle>
            <a:lvl1pPr algn="r">
              <a:defRPr sz="1300"/>
            </a:lvl1pPr>
          </a:lstStyle>
          <a:p>
            <a:endParaRPr lang="en-US" altLang="ja-JP"/>
          </a:p>
        </p:txBody>
      </p:sp>
      <p:sp>
        <p:nvSpPr>
          <p:cNvPr id="3076" name="Rectangle 4"/>
          <p:cNvSpPr>
            <a:spLocks noGrp="1" noRot="1" noChangeAspect="1" noChangeArrowheads="1" noTextEdit="1"/>
          </p:cNvSpPr>
          <p:nvPr>
            <p:ph type="sldImg" idx="2"/>
          </p:nvPr>
        </p:nvSpPr>
        <p:spPr bwMode="auto">
          <a:xfrm>
            <a:off x="976313" y="762000"/>
            <a:ext cx="5083175" cy="38131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703422" y="4828263"/>
            <a:ext cx="5627370" cy="457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265" tIns="49133" rIns="98265" bIns="49133"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78" name="Rectangle 6"/>
          <p:cNvSpPr>
            <a:spLocks noGrp="1" noChangeArrowheads="1"/>
          </p:cNvSpPr>
          <p:nvPr>
            <p:ph type="ftr" sz="quarter" idx="4"/>
          </p:nvPr>
        </p:nvSpPr>
        <p:spPr bwMode="auto">
          <a:xfrm>
            <a:off x="0" y="9654761"/>
            <a:ext cx="3048159" cy="50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265" tIns="49133" rIns="98265" bIns="49133" numCol="1" anchor="b" anchorCtr="0" compatLnSpc="1">
            <a:prstTxWarp prst="textNoShape">
              <a:avLst/>
            </a:prstTxWarp>
          </a:bodyPr>
          <a:lstStyle>
            <a:lvl1pPr>
              <a:defRPr sz="1300"/>
            </a:lvl1pPr>
          </a:lstStyle>
          <a:p>
            <a:endParaRPr lang="en-US" altLang="ja-JP"/>
          </a:p>
        </p:txBody>
      </p:sp>
      <p:sp>
        <p:nvSpPr>
          <p:cNvPr id="3079" name="Rectangle 7"/>
          <p:cNvSpPr>
            <a:spLocks noGrp="1" noChangeArrowheads="1"/>
          </p:cNvSpPr>
          <p:nvPr>
            <p:ph type="sldNum" sz="quarter" idx="5"/>
          </p:nvPr>
        </p:nvSpPr>
        <p:spPr bwMode="auto">
          <a:xfrm>
            <a:off x="3984426" y="9654761"/>
            <a:ext cx="3048159" cy="50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265" tIns="49133" rIns="98265" bIns="49133" numCol="1" anchor="b" anchorCtr="0" compatLnSpc="1">
            <a:prstTxWarp prst="textNoShape">
              <a:avLst/>
            </a:prstTxWarp>
          </a:bodyPr>
          <a:lstStyle>
            <a:lvl1pPr algn="r">
              <a:defRPr sz="1300"/>
            </a:lvl1pPr>
          </a:lstStyle>
          <a:p>
            <a:fld id="{89525739-0B48-43BE-8EFA-E45AAFC7EBD2}" type="slidenum">
              <a:rPr lang="en-US" altLang="ja-JP"/>
              <a:pPr/>
              <a:t>‹#›</a:t>
            </a:fld>
            <a:endParaRPr lang="en-US" altLang="ja-JP"/>
          </a:p>
        </p:txBody>
      </p:sp>
    </p:spTree>
    <p:extLst>
      <p:ext uri="{BB962C8B-B14F-4D97-AF65-F5344CB8AC3E}">
        <p14:creationId xmlns:p14="http://schemas.microsoft.com/office/powerpoint/2010/main" val="155169169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ＭＳ Ｐ明朝" charset="-128"/>
        <a:cs typeface="+mn-cs"/>
      </a:defRPr>
    </a:lvl1pPr>
    <a:lvl2pPr marL="457200" algn="l" rtl="0" fontAlgn="base">
      <a:spcBef>
        <a:spcPct val="30000"/>
      </a:spcBef>
      <a:spcAft>
        <a:spcPct val="0"/>
      </a:spcAft>
      <a:defRPr kumimoji="1" sz="1200" kern="1200">
        <a:solidFill>
          <a:schemeClr val="tx1"/>
        </a:solidFill>
        <a:latin typeface="Arial" charset="0"/>
        <a:ea typeface="ＭＳ Ｐ明朝" charset="-128"/>
        <a:cs typeface="+mn-cs"/>
      </a:defRPr>
    </a:lvl2pPr>
    <a:lvl3pPr marL="914400" algn="l" rtl="0" fontAlgn="base">
      <a:spcBef>
        <a:spcPct val="30000"/>
      </a:spcBef>
      <a:spcAft>
        <a:spcPct val="0"/>
      </a:spcAft>
      <a:defRPr kumimoji="1" sz="1200" kern="1200">
        <a:solidFill>
          <a:schemeClr val="tx1"/>
        </a:solidFill>
        <a:latin typeface="Arial" charset="0"/>
        <a:ea typeface="ＭＳ Ｐ明朝" charset="-128"/>
        <a:cs typeface="+mn-cs"/>
      </a:defRPr>
    </a:lvl3pPr>
    <a:lvl4pPr marL="1371600" algn="l" rtl="0" fontAlgn="base">
      <a:spcBef>
        <a:spcPct val="30000"/>
      </a:spcBef>
      <a:spcAft>
        <a:spcPct val="0"/>
      </a:spcAft>
      <a:defRPr kumimoji="1" sz="1200" kern="1200">
        <a:solidFill>
          <a:schemeClr val="tx1"/>
        </a:solidFill>
        <a:latin typeface="Arial" charset="0"/>
        <a:ea typeface="ＭＳ Ｐ明朝" charset="-128"/>
        <a:cs typeface="+mn-cs"/>
      </a:defRPr>
    </a:lvl4pPr>
    <a:lvl5pPr marL="1828800" algn="l" rtl="0" fontAlgn="base">
      <a:spcBef>
        <a:spcPct val="30000"/>
      </a:spcBef>
      <a:spcAft>
        <a:spcPct val="0"/>
      </a:spcAft>
      <a:defRPr kumimoji="1" sz="1200" kern="1200">
        <a:solidFill>
          <a:schemeClr val="tx1"/>
        </a:solidFill>
        <a:latin typeface="Arial"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txBox="1">
            <a:spLocks noGrp="1" noChangeArrowheads="1"/>
          </p:cNvSpPr>
          <p:nvPr/>
        </p:nvSpPr>
        <p:spPr bwMode="auto">
          <a:xfrm>
            <a:off x="3983788" y="4"/>
            <a:ext cx="3048766" cy="50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97" tIns="47347" rIns="94697" bIns="47347"/>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a:fld id="{A52B97E4-26C9-40E5-A221-926064AD4CF7}" type="datetime1">
              <a:rPr lang="ja-JP" altLang="en-US" sz="1300">
                <a:solidFill>
                  <a:prstClr val="black"/>
                </a:solidFill>
              </a:rPr>
              <a:pPr algn="r"/>
              <a:t>2024/6/19</a:t>
            </a:fld>
            <a:endParaRPr lang="en-US" altLang="ja-JP" sz="1300" dirty="0">
              <a:solidFill>
                <a:prstClr val="black"/>
              </a:solidFill>
            </a:endParaRPr>
          </a:p>
        </p:txBody>
      </p:sp>
      <p:sp>
        <p:nvSpPr>
          <p:cNvPr id="89091" name="Rectangle 7"/>
          <p:cNvSpPr txBox="1">
            <a:spLocks noGrp="1" noChangeArrowheads="1"/>
          </p:cNvSpPr>
          <p:nvPr/>
        </p:nvSpPr>
        <p:spPr bwMode="auto">
          <a:xfrm>
            <a:off x="3983788" y="9654482"/>
            <a:ext cx="3048766" cy="50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97" tIns="47347" rIns="94697" bIns="47347" anchor="b"/>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a:fld id="{2EF513C5-EBBF-459D-9B80-A7AEC323590F}" type="slidenum">
              <a:rPr lang="ja-JP" altLang="en-US" sz="1300">
                <a:solidFill>
                  <a:prstClr val="black"/>
                </a:solidFill>
              </a:rPr>
              <a:pPr algn="r"/>
              <a:t>1</a:t>
            </a:fld>
            <a:endParaRPr lang="en-US" altLang="ja-JP" sz="1300" dirty="0">
              <a:solidFill>
                <a:prstClr val="black"/>
              </a:solidFill>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p:spPr>
        <p:txBody>
          <a:bodyPr lIns="94697" tIns="47347" rIns="94697" bIns="47347"/>
          <a:lstStyle/>
          <a:p>
            <a:endParaRPr lang="ja-JP" altLang="ja-JP"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28: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867" name="Google Shape;867;p28: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36: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933" name="Google Shape;933;p36: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37: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941" name="Google Shape;941;p37: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38: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948" name="Google Shape;948;p38: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716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37: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941" name="Google Shape;941;p37: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2974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37: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941" name="Google Shape;941;p37: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0274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37: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941" name="Google Shape;941;p37: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3492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37: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941" name="Google Shape;941;p37: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6689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40: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964" name="Google Shape;964;p40: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41: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972" name="Google Shape;972;p41: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noChangeArrowheads="1"/>
          </p:cNvSpPr>
          <p:nvPr/>
        </p:nvSpPr>
        <p:spPr bwMode="auto">
          <a:xfrm>
            <a:off x="3985450" y="9654482"/>
            <a:ext cx="3047108" cy="50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250" tIns="49125" rIns="98250" bIns="49125" anchor="b"/>
          <a:lstStyle>
            <a:lvl1pPr defTabSz="947738">
              <a:spcBef>
                <a:spcPct val="30000"/>
              </a:spcBef>
              <a:defRPr kumimoji="1" sz="1200">
                <a:solidFill>
                  <a:schemeClr val="tx1"/>
                </a:solidFill>
                <a:latin typeface="Arial" charset="0"/>
                <a:ea typeface="ＭＳ Ｐ明朝" pitchFamily="18" charset="-128"/>
              </a:defRPr>
            </a:lvl1pPr>
            <a:lvl2pPr marL="715963" indent="-276225" defTabSz="947738">
              <a:spcBef>
                <a:spcPct val="30000"/>
              </a:spcBef>
              <a:defRPr kumimoji="1" sz="1200">
                <a:solidFill>
                  <a:schemeClr val="tx1"/>
                </a:solidFill>
                <a:latin typeface="Arial" charset="0"/>
                <a:ea typeface="ＭＳ Ｐ明朝" pitchFamily="18" charset="-128"/>
              </a:defRPr>
            </a:lvl2pPr>
            <a:lvl3pPr marL="1101725" indent="-220663" defTabSz="947738">
              <a:spcBef>
                <a:spcPct val="30000"/>
              </a:spcBef>
              <a:defRPr kumimoji="1" sz="1200">
                <a:solidFill>
                  <a:schemeClr val="tx1"/>
                </a:solidFill>
                <a:latin typeface="Arial" charset="0"/>
                <a:ea typeface="ＭＳ Ｐ明朝" pitchFamily="18" charset="-128"/>
              </a:defRPr>
            </a:lvl3pPr>
            <a:lvl4pPr marL="1541463" indent="-220663" defTabSz="947738">
              <a:spcBef>
                <a:spcPct val="30000"/>
              </a:spcBef>
              <a:defRPr kumimoji="1" sz="1200">
                <a:solidFill>
                  <a:schemeClr val="tx1"/>
                </a:solidFill>
                <a:latin typeface="Arial" charset="0"/>
                <a:ea typeface="ＭＳ Ｐ明朝" pitchFamily="18" charset="-128"/>
              </a:defRPr>
            </a:lvl4pPr>
            <a:lvl5pPr marL="1981200" indent="-219075" defTabSz="947738">
              <a:spcBef>
                <a:spcPct val="30000"/>
              </a:spcBef>
              <a:defRPr kumimoji="1" sz="1200">
                <a:solidFill>
                  <a:schemeClr val="tx1"/>
                </a:solidFill>
                <a:latin typeface="Arial" charset="0"/>
                <a:ea typeface="ＭＳ Ｐ明朝" pitchFamily="18" charset="-128"/>
              </a:defRPr>
            </a:lvl5pPr>
            <a:lvl6pPr marL="2438400" indent="-219075" defTabSz="947738" eaLnBrk="0" fontAlgn="base" hangingPunct="0">
              <a:spcBef>
                <a:spcPct val="30000"/>
              </a:spcBef>
              <a:spcAft>
                <a:spcPct val="0"/>
              </a:spcAft>
              <a:defRPr kumimoji="1" sz="1200">
                <a:solidFill>
                  <a:schemeClr val="tx1"/>
                </a:solidFill>
                <a:latin typeface="Arial" charset="0"/>
                <a:ea typeface="ＭＳ Ｐ明朝" pitchFamily="18" charset="-128"/>
              </a:defRPr>
            </a:lvl6pPr>
            <a:lvl7pPr marL="2895600" indent="-219075" defTabSz="947738" eaLnBrk="0" fontAlgn="base" hangingPunct="0">
              <a:spcBef>
                <a:spcPct val="30000"/>
              </a:spcBef>
              <a:spcAft>
                <a:spcPct val="0"/>
              </a:spcAft>
              <a:defRPr kumimoji="1" sz="1200">
                <a:solidFill>
                  <a:schemeClr val="tx1"/>
                </a:solidFill>
                <a:latin typeface="Arial" charset="0"/>
                <a:ea typeface="ＭＳ Ｐ明朝" pitchFamily="18" charset="-128"/>
              </a:defRPr>
            </a:lvl7pPr>
            <a:lvl8pPr marL="3352800" indent="-219075" defTabSz="947738"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10000" indent="-219075" defTabSz="947738"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algn="r" eaLnBrk="1" hangingPunct="1">
              <a:spcBef>
                <a:spcPct val="0"/>
              </a:spcBef>
            </a:pPr>
            <a:fld id="{DE2EA584-F253-4AF3-A664-AB665999BAA1}" type="slidenum">
              <a:rPr lang="en-US" altLang="ja-JP" sz="1400">
                <a:ea typeface="ＭＳ Ｐゴシック" pitchFamily="50" charset="-128"/>
              </a:rPr>
              <a:pPr algn="r" eaLnBrk="1" hangingPunct="1">
                <a:spcBef>
                  <a:spcPct val="0"/>
                </a:spcBef>
              </a:pPr>
              <a:t>2</a:t>
            </a:fld>
            <a:endParaRPr lang="en-US" altLang="ja-JP" sz="1400" dirty="0">
              <a:ea typeface="ＭＳ Ｐゴシック" pitchFamily="50" charset="-128"/>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ja-JP" altLang="ja-JP"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41: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972" name="Google Shape;972;p41: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8232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41: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972" name="Google Shape;972;p41: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3996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41: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972" name="Google Shape;972;p41: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874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41: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972" name="Google Shape;972;p41: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41: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972" name="Google Shape;972;p41: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41: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972" name="Google Shape;972;p41: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8086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42: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979" name="Google Shape;979;p42: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0: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320" name="Google Shape;320;p30: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1: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328" name="Google Shape;328;p31: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2: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335" name="Google Shape;335;p32: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977900" y="762000"/>
            <a:ext cx="5083175" cy="3813175"/>
          </a:xfrm>
          <a:ln/>
        </p:spPr>
      </p:sp>
      <p:sp>
        <p:nvSpPr>
          <p:cNvPr id="105475" name="Rectangle 3"/>
          <p:cNvSpPr>
            <a:spLocks noGrp="1" noChangeArrowheads="1"/>
          </p:cNvSpPr>
          <p:nvPr>
            <p:ph type="body" idx="1"/>
          </p:nvPr>
        </p:nvSpPr>
        <p:spPr>
          <a:noFill/>
        </p:spPr>
        <p:txBody>
          <a:bodyPr/>
          <a:lstStyle/>
          <a:p>
            <a:endParaRPr lang="ja-JP"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2: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335" name="Google Shape;335;p32: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2835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2: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335" name="Google Shape;335;p32: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6779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2: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335" name="Google Shape;335;p32: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33761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2: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335" name="Google Shape;335;p32: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26631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2: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335" name="Google Shape;335;p32: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2530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2: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335" name="Google Shape;335;p32: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04846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2: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335" name="Google Shape;335;p32: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31907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2: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335" name="Google Shape;335;p32: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13606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2: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335" name="Google Shape;335;p32: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43344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0: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320" name="Google Shape;320;p30: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F6908B-FFC3-41F9-AE38-C61D9219F0A9}" type="slidenum">
              <a:rPr lang="en-US" altLang="ja-JP"/>
              <a:pPr/>
              <a:t>4</a:t>
            </a:fld>
            <a:endParaRPr lang="en-US" altLang="ja-JP"/>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1: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328" name="Google Shape;328;p31: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2: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335" name="Google Shape;335;p32: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2: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335" name="Google Shape;335;p32: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28351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2: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335" name="Google Shape;335;p32: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33761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2: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335" name="Google Shape;335;p32: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17774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2: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335" name="Google Shape;335;p32: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26631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2: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335" name="Google Shape;335;p32: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63761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2: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335" name="Google Shape;335;p32: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3052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2: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335" name="Google Shape;335;p32: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37495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2: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335" name="Google Shape;335;p32: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6368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26: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850" name="Google Shape;850;p26: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2: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335" name="Google Shape;335;p32: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4334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27: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859" name="Google Shape;859;p27: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27: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859" name="Google Shape;859;p27: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28: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867" name="Google Shape;867;p28: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28:notes"/>
          <p:cNvSpPr txBox="1">
            <a:spLocks noGrp="1"/>
          </p:cNvSpPr>
          <p:nvPr>
            <p:ph type="body" idx="1"/>
          </p:nvPr>
        </p:nvSpPr>
        <p:spPr>
          <a:xfrm>
            <a:off x="703422" y="4828263"/>
            <a:ext cx="5627370" cy="4574143"/>
          </a:xfrm>
          <a:prstGeom prst="rect">
            <a:avLst/>
          </a:prstGeom>
        </p:spPr>
        <p:txBody>
          <a:bodyPr spcFirstLastPara="1" wrap="square" lIns="98250" tIns="49125" rIns="98250" bIns="49125" anchor="t" anchorCtr="0">
            <a:noAutofit/>
          </a:bodyPr>
          <a:lstStyle/>
          <a:p>
            <a:pPr marL="0" lvl="0" indent="0" algn="l" rtl="0">
              <a:spcBef>
                <a:spcPts val="360"/>
              </a:spcBef>
              <a:spcAft>
                <a:spcPts val="0"/>
              </a:spcAft>
              <a:buNone/>
            </a:pPr>
            <a:endParaRPr/>
          </a:p>
        </p:txBody>
      </p:sp>
      <p:sp>
        <p:nvSpPr>
          <p:cNvPr id="867" name="Google Shape;867;p28:notes"/>
          <p:cNvSpPr>
            <a:spLocks noGrp="1" noRot="1" noChangeAspect="1"/>
          </p:cNvSpPr>
          <p:nvPr>
            <p:ph type="sldImg" idx="2"/>
          </p:nvPr>
        </p:nvSpPr>
        <p:spPr>
          <a:xfrm>
            <a:off x="976313" y="762000"/>
            <a:ext cx="5083175" cy="38131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B3505C-C8C7-4023-B58C-8DDE1C31838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064866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18755D4-F58D-44DF-A2F0-5B872FE95AF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383939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981075"/>
            <a:ext cx="2057400" cy="5145088"/>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981075"/>
            <a:ext cx="6019800" cy="5145088"/>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8286647-B6F9-4FEC-9BA9-F3069B24EA3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50101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81075"/>
            <a:ext cx="822960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457200" y="2565400"/>
            <a:ext cx="8229600" cy="35607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CE1E4B8-1BC5-4E23-B6EF-7E3E0985B6E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37957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411AC657-259C-4C8A-B53B-BC1471B654A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79968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27B19D9F-BCCA-4CA0-86FD-CD2863E2F90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30377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F0CB3887-AF9B-4D15-9AEB-36827D992A0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82434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2565400"/>
            <a:ext cx="4038600" cy="356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2565400"/>
            <a:ext cx="4038600" cy="356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67F7C543-93CC-4F51-8094-FD3ADE168E1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74802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A14CF8CA-53DB-48F3-8ABB-A81C036A242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887968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9114CBE0-C67D-4C49-812C-FE559567E64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5537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F8B06E60-8A19-47F8-8081-B2991F96FC5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13471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235019B-A166-424B-9E95-4BF04D5FC08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34904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9FCBB956-8C8F-46E5-851B-453ACE120A8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742555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70528C2D-794F-4FA4-A886-6EA775A0BF9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56438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70856A3F-7807-48E1-B5E5-9238D0169D9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61387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981075"/>
            <a:ext cx="2057400" cy="514508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981075"/>
            <a:ext cx="6019800" cy="514508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2E3B915B-1630-4901-97CE-C86423ED4AE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6937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251F31-5258-456A-8DAB-4DD73221F76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68044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2565400"/>
            <a:ext cx="4038600" cy="356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2565400"/>
            <a:ext cx="4038600" cy="356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78B8266-C1AB-4A08-BA80-BC351F5F633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63520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5E52E2A-BB00-427A-9D86-2EE18BA3355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89112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368711C-F148-424B-828B-6CB49F3744D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01622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AACD947-BBAA-4DC8-8BE9-EC36A0AEE2D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647895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C82DE52-5FF4-4F09-8A68-9E31C2907C2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70173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3431E34-5A49-4710-AB7C-23C971369E2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81586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2565400"/>
            <a:ext cx="82296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ja-JP">
              <a:solidFill>
                <a:srgbClr val="000000"/>
              </a:solidFill>
              <a:ea typeface="ＭＳ Ｐゴシック" pitchFamily="50" charset="-128"/>
            </a:endParaRPr>
          </a:p>
        </p:txBody>
      </p:sp>
      <p:sp>
        <p:nvSpPr>
          <p:cNvPr id="1029" name="Rectangle 5"/>
          <p:cNvSpPr>
            <a:spLocks noGrp="1" noChangeArrowheads="1"/>
          </p:cNvSpPr>
          <p:nvPr>
            <p:ph type="ftr" sz="quarter" idx="3"/>
          </p:nvPr>
        </p:nvSpPr>
        <p:spPr bwMode="auto">
          <a:xfrm>
            <a:off x="5940425" y="0"/>
            <a:ext cx="3203575" cy="908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ja-JP">
              <a:solidFill>
                <a:srgbClr val="000000"/>
              </a:solidFill>
              <a:ea typeface="ＭＳ Ｐゴシック" pitchFamily="50"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B19F633E-E39A-40B7-80BE-D6B831E71972}" type="slidenum">
              <a:rPr lang="en-US" altLang="ja-JP">
                <a:solidFill>
                  <a:srgbClr val="000000"/>
                </a:solidFill>
                <a:ea typeface="ＭＳ Ｐゴシック" pitchFamily="50" charset="-128"/>
              </a:rPr>
              <a:pPr/>
              <a:t>‹#›</a:t>
            </a:fld>
            <a:endParaRPr lang="en-US" altLang="ja-JP">
              <a:solidFill>
                <a:srgbClr val="000000"/>
              </a:solidFill>
              <a:ea typeface="ＭＳ Ｐゴシック" pitchFamily="50" charset="-128"/>
            </a:endParaRPr>
          </a:p>
        </p:txBody>
      </p:sp>
      <p:pic>
        <p:nvPicPr>
          <p:cNvPr id="2" name="Picture 7" descr="JEC_jpn_as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72200" y="0"/>
            <a:ext cx="29718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8"/>
          <p:cNvSpPr>
            <a:spLocks noGrp="1" noChangeArrowheads="1"/>
          </p:cNvSpPr>
          <p:nvPr>
            <p:ph type="title"/>
          </p:nvPr>
        </p:nvSpPr>
        <p:spPr bwMode="auto">
          <a:xfrm>
            <a:off x="457200" y="9810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Tree>
    <p:extLst>
      <p:ext uri="{BB962C8B-B14F-4D97-AF65-F5344CB8AC3E}">
        <p14:creationId xmlns:p14="http://schemas.microsoft.com/office/powerpoint/2010/main" val="2796221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2565400"/>
            <a:ext cx="822960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a:solidFill>
                <a:srgbClr val="000000"/>
              </a:solidFill>
            </a:endParaRPr>
          </a:p>
        </p:txBody>
      </p:sp>
      <p:sp>
        <p:nvSpPr>
          <p:cNvPr id="1029" name="Rectangle 5"/>
          <p:cNvSpPr>
            <a:spLocks noGrp="1" noChangeArrowheads="1"/>
          </p:cNvSpPr>
          <p:nvPr>
            <p:ph type="ftr" sz="quarter" idx="3"/>
          </p:nvPr>
        </p:nvSpPr>
        <p:spPr bwMode="auto">
          <a:xfrm>
            <a:off x="5940425" y="0"/>
            <a:ext cx="320357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B87C9A2-6A6D-4144-9DEC-04541F9EF404}" type="slidenum">
              <a:rPr lang="en-US" altLang="ja-JP">
                <a:solidFill>
                  <a:srgbClr val="000000"/>
                </a:solidFill>
              </a:rPr>
              <a:pPr/>
              <a:t>‹#›</a:t>
            </a:fld>
            <a:endParaRPr lang="en-US" altLang="ja-JP">
              <a:solidFill>
                <a:srgbClr val="000000"/>
              </a:solidFill>
            </a:endParaRPr>
          </a:p>
        </p:txBody>
      </p:sp>
      <p:pic>
        <p:nvPicPr>
          <p:cNvPr id="1031" name="Picture 7" descr="JEC_jpn_as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72200" y="0"/>
            <a:ext cx="2971800" cy="712788"/>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8"/>
          <p:cNvSpPr>
            <a:spLocks noGrp="1" noChangeArrowheads="1"/>
          </p:cNvSpPr>
          <p:nvPr>
            <p:ph type="title"/>
          </p:nvPr>
        </p:nvSpPr>
        <p:spPr bwMode="auto">
          <a:xfrm>
            <a:off x="457200" y="9810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Tree>
    <p:extLst>
      <p:ext uri="{BB962C8B-B14F-4D97-AF65-F5344CB8AC3E}">
        <p14:creationId xmlns:p14="http://schemas.microsoft.com/office/powerpoint/2010/main" val="285412756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Ｐゴシック" charset="-128"/>
        </a:defRPr>
      </a:lvl2pPr>
      <a:lvl3pPr algn="ctr" rtl="0" eaLnBrk="1" fontAlgn="base" hangingPunct="1">
        <a:spcBef>
          <a:spcPct val="0"/>
        </a:spcBef>
        <a:spcAft>
          <a:spcPct val="0"/>
        </a:spcAft>
        <a:defRPr kumimoji="1" sz="4400">
          <a:solidFill>
            <a:schemeClr val="tx2"/>
          </a:solidFill>
          <a:latin typeface="Arial" charset="0"/>
          <a:ea typeface="ＭＳ Ｐゴシック" charset="-128"/>
        </a:defRPr>
      </a:lvl3pPr>
      <a:lvl4pPr algn="ctr" rtl="0" eaLnBrk="1" fontAlgn="base" hangingPunct="1">
        <a:spcBef>
          <a:spcPct val="0"/>
        </a:spcBef>
        <a:spcAft>
          <a:spcPct val="0"/>
        </a:spcAft>
        <a:defRPr kumimoji="1" sz="4400">
          <a:solidFill>
            <a:schemeClr val="tx2"/>
          </a:solidFill>
          <a:latin typeface="Arial" charset="0"/>
          <a:ea typeface="ＭＳ Ｐゴシック" charset="-128"/>
        </a:defRPr>
      </a:lvl4pPr>
      <a:lvl5pPr algn="ctr" rtl="0" eaLnBrk="1" fontAlgn="base" hangingPunct="1">
        <a:spcBef>
          <a:spcPct val="0"/>
        </a:spcBef>
        <a:spcAft>
          <a:spcPct val="0"/>
        </a:spcAft>
        <a:defRPr kumimoji="1" sz="4400">
          <a:solidFill>
            <a:schemeClr val="tx2"/>
          </a:solidFill>
          <a:latin typeface="Arial" charset="0"/>
          <a:ea typeface="ＭＳ Ｐ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9.sv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6.JPG"/></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29.jpg"/><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30.wmf"/><Relationship Id="rId5" Type="http://schemas.openxmlformats.org/officeDocument/2006/relationships/oleObject" Target="../embeddings/oleObject1.bin"/><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スライド番号プレースホルダ 6"/>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a:fld id="{88852CA1-A8F0-4D35-96A3-15059981EEDE}" type="slidenum">
              <a:rPr lang="ja-JP" altLang="en-US" sz="1400">
                <a:solidFill>
                  <a:srgbClr val="000000"/>
                </a:solidFill>
              </a:rPr>
              <a:pPr algn="r"/>
              <a:t>1</a:t>
            </a:fld>
            <a:endParaRPr lang="en-US" altLang="ja-JP" sz="1400" dirty="0">
              <a:solidFill>
                <a:srgbClr val="000000"/>
              </a:solidFill>
            </a:endParaRPr>
          </a:p>
        </p:txBody>
      </p:sp>
      <p:sp>
        <p:nvSpPr>
          <p:cNvPr id="88067" name="Rectangle 4"/>
          <p:cNvSpPr>
            <a:spLocks noGrp="1" noChangeArrowheads="1"/>
          </p:cNvSpPr>
          <p:nvPr>
            <p:ph type="title" idx="4294967295"/>
          </p:nvPr>
        </p:nvSpPr>
        <p:spPr>
          <a:xfrm>
            <a:off x="251520" y="620688"/>
            <a:ext cx="8713663" cy="1501775"/>
          </a:xfrm>
        </p:spPr>
        <p:txBody>
          <a:bodyPr>
            <a:normAutofit fontScale="90000"/>
          </a:bodyPr>
          <a:lstStyle/>
          <a:p>
            <a:br>
              <a:rPr lang="ja-JP" altLang="en-US" sz="4800" dirty="0">
                <a:latin typeface="HGS創英角ｺﾞｼｯｸUB" pitchFamily="50" charset="-128"/>
                <a:ea typeface="HGS創英角ｺﾞｼｯｸUB" pitchFamily="50" charset="-128"/>
              </a:rPr>
            </a:br>
            <a:r>
              <a:rPr lang="ja-JP" altLang="en-US" sz="4800" dirty="0">
                <a:latin typeface="HGS創英角ｺﾞｼｯｸUB" pitchFamily="50" charset="-128"/>
                <a:ea typeface="HGS創英角ｺﾞｼｯｸUB" pitchFamily="50" charset="-128"/>
              </a:rPr>
              <a:t>令和</a:t>
            </a:r>
            <a:r>
              <a:rPr lang="en-US" altLang="ja-JP" sz="4800" dirty="0">
                <a:latin typeface="HGS創英角ｺﾞｼｯｸUB" pitchFamily="50" charset="-128"/>
                <a:ea typeface="HGS創英角ｺﾞｼｯｸUB" pitchFamily="50" charset="-128"/>
              </a:rPr>
              <a:t>5</a:t>
            </a:r>
            <a:r>
              <a:rPr lang="ja-JP" altLang="en-US" dirty="0">
                <a:latin typeface="HGS創英角ｺﾞｼｯｸUB" pitchFamily="50" charset="-128"/>
                <a:ea typeface="HGS創英角ｺﾞｼｯｸUB" pitchFamily="50" charset="-128"/>
              </a:rPr>
              <a:t>年度</a:t>
            </a:r>
            <a:br>
              <a:rPr lang="en-US" altLang="ja-JP" dirty="0">
                <a:latin typeface="HGS創英角ｺﾞｼｯｸUB" pitchFamily="50" charset="-128"/>
                <a:ea typeface="HGS創英角ｺﾞｼｯｸUB" pitchFamily="50" charset="-128"/>
              </a:rPr>
            </a:br>
            <a:r>
              <a:rPr lang="ja-JP" altLang="en-US" dirty="0">
                <a:latin typeface="HGS創英角ｺﾞｼｯｸUB" pitchFamily="50" charset="-128"/>
                <a:ea typeface="HGS創英角ｺﾞｼｯｸUB" pitchFamily="50" charset="-128"/>
              </a:rPr>
              <a:t>第二回学校関係者評価委員会</a:t>
            </a:r>
            <a:br>
              <a:rPr lang="en-US" altLang="ja-JP" dirty="0">
                <a:latin typeface="HGS創英角ｺﾞｼｯｸUB" pitchFamily="50" charset="-128"/>
                <a:ea typeface="HGS創英角ｺﾞｼｯｸUB" pitchFamily="50" charset="-128"/>
              </a:rPr>
            </a:br>
            <a:r>
              <a:rPr lang="ja-JP" altLang="en-US" sz="2800" dirty="0">
                <a:latin typeface="HGS創英角ｺﾞｼｯｸUB" pitchFamily="50" charset="-128"/>
                <a:ea typeface="HGS創英角ｺﾞｼｯｸUB" pitchFamily="50" charset="-128"/>
              </a:rPr>
              <a:t>令和</a:t>
            </a:r>
            <a:r>
              <a:rPr lang="en-US" altLang="ja-JP" sz="2800" dirty="0">
                <a:latin typeface="HGS創英角ｺﾞｼｯｸUB" pitchFamily="50" charset="-128"/>
                <a:ea typeface="HGS創英角ｺﾞｼｯｸUB" pitchFamily="50" charset="-128"/>
              </a:rPr>
              <a:t>5</a:t>
            </a:r>
            <a:r>
              <a:rPr lang="ja-JP" altLang="en-US" sz="2800" dirty="0">
                <a:latin typeface="HGS創英角ｺﾞｼｯｸUB" pitchFamily="50" charset="-128"/>
                <a:ea typeface="HGS創英角ｺﾞｼｯｸUB" pitchFamily="50" charset="-128"/>
              </a:rPr>
              <a:t>年</a:t>
            </a:r>
            <a:r>
              <a:rPr lang="en-US" altLang="ja-JP" sz="2800" dirty="0">
                <a:latin typeface="HGS創英角ｺﾞｼｯｸUB" pitchFamily="50" charset="-128"/>
                <a:ea typeface="HGS創英角ｺﾞｼｯｸUB" pitchFamily="50" charset="-128"/>
              </a:rPr>
              <a:t>11</a:t>
            </a:r>
            <a:r>
              <a:rPr lang="ja-JP" altLang="en-US" sz="2800" dirty="0">
                <a:latin typeface="HGS創英角ｺﾞｼｯｸUB" pitchFamily="50" charset="-128"/>
                <a:ea typeface="HGS創英角ｺﾞｼｯｸUB" pitchFamily="50" charset="-128"/>
              </a:rPr>
              <a:t>月</a:t>
            </a:r>
            <a:r>
              <a:rPr lang="en-US" altLang="ja-JP" sz="2800" dirty="0">
                <a:latin typeface="HGS創英角ｺﾞｼｯｸUB" pitchFamily="50" charset="-128"/>
                <a:ea typeface="HGS創英角ｺﾞｼｯｸUB" pitchFamily="50" charset="-128"/>
              </a:rPr>
              <a:t>27</a:t>
            </a:r>
            <a:r>
              <a:rPr lang="ja-JP" altLang="en-US" sz="2800" dirty="0">
                <a:latin typeface="HGS創英角ｺﾞｼｯｸUB" pitchFamily="50" charset="-128"/>
                <a:ea typeface="HGS創英角ｺﾞｼｯｸUB" pitchFamily="50" charset="-128"/>
              </a:rPr>
              <a:t>日（月）</a:t>
            </a:r>
            <a:endParaRPr lang="ja-JP" altLang="en-US" sz="4800" dirty="0">
              <a:latin typeface="HGS創英角ｺﾞｼｯｸUB" pitchFamily="50" charset="-128"/>
              <a:ea typeface="HGS創英角ｺﾞｼｯｸUB" pitchFamily="50" charset="-128"/>
            </a:endParaRPr>
          </a:p>
        </p:txBody>
      </p:sp>
      <p:sp>
        <p:nvSpPr>
          <p:cNvPr id="88068" name="Text Box 4"/>
          <p:cNvSpPr txBox="1">
            <a:spLocks noChangeArrowheads="1"/>
          </p:cNvSpPr>
          <p:nvPr/>
        </p:nvSpPr>
        <p:spPr bwMode="auto">
          <a:xfrm>
            <a:off x="4483585" y="3501008"/>
            <a:ext cx="440925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r>
              <a:rPr lang="ja-JP" altLang="en-US" sz="2800" dirty="0">
                <a:solidFill>
                  <a:srgbClr val="000000"/>
                </a:solidFill>
              </a:rPr>
              <a:t>－本日の予定－</a:t>
            </a:r>
            <a:endParaRPr lang="en-US" altLang="ja-JP" sz="2800" dirty="0">
              <a:solidFill>
                <a:srgbClr val="000000"/>
              </a:solidFill>
            </a:endParaRPr>
          </a:p>
          <a:p>
            <a:r>
              <a:rPr lang="ja-JP" altLang="en-US" sz="2800" dirty="0">
                <a:solidFill>
                  <a:srgbClr val="000000"/>
                </a:solidFill>
              </a:rPr>
              <a:t>全体会：</a:t>
            </a:r>
          </a:p>
          <a:p>
            <a:r>
              <a:rPr lang="ja-JP" altLang="en-US" sz="2800" dirty="0">
                <a:solidFill>
                  <a:srgbClr val="000000"/>
                </a:solidFill>
              </a:rPr>
              <a:t>　午後</a:t>
            </a:r>
            <a:r>
              <a:rPr lang="en-US" altLang="ja-JP" sz="2800" dirty="0">
                <a:solidFill>
                  <a:srgbClr val="000000"/>
                </a:solidFill>
              </a:rPr>
              <a:t>3</a:t>
            </a:r>
            <a:r>
              <a:rPr lang="ja-JP" altLang="en-US" sz="2800" dirty="0">
                <a:solidFill>
                  <a:srgbClr val="000000"/>
                </a:solidFill>
              </a:rPr>
              <a:t>時</a:t>
            </a:r>
            <a:r>
              <a:rPr lang="en-US" altLang="ja-JP" sz="2800" dirty="0">
                <a:solidFill>
                  <a:srgbClr val="000000"/>
                </a:solidFill>
              </a:rPr>
              <a:t>00</a:t>
            </a:r>
            <a:r>
              <a:rPr lang="ja-JP" altLang="en-US" sz="2800" dirty="0">
                <a:solidFill>
                  <a:srgbClr val="000000"/>
                </a:solidFill>
              </a:rPr>
              <a:t>分～</a:t>
            </a:r>
            <a:endParaRPr lang="en-US" altLang="ja-JP" sz="2800" dirty="0">
              <a:solidFill>
                <a:srgbClr val="000000"/>
              </a:solidFill>
            </a:endParaRPr>
          </a:p>
          <a:p>
            <a:r>
              <a:rPr lang="ja-JP" altLang="en-US" sz="2800" dirty="0">
                <a:solidFill>
                  <a:srgbClr val="000000"/>
                </a:solidFill>
              </a:rPr>
              <a:t>　　　　　　　　午後</a:t>
            </a:r>
            <a:r>
              <a:rPr lang="en-US" altLang="ja-JP" sz="2800" dirty="0">
                <a:solidFill>
                  <a:srgbClr val="000000"/>
                </a:solidFill>
              </a:rPr>
              <a:t>5</a:t>
            </a:r>
            <a:r>
              <a:rPr lang="ja-JP" altLang="en-US" sz="2800" dirty="0">
                <a:solidFill>
                  <a:srgbClr val="000000"/>
                </a:solidFill>
              </a:rPr>
              <a:t>時</a:t>
            </a:r>
            <a:r>
              <a:rPr lang="en-US" altLang="ja-JP" sz="2800" dirty="0">
                <a:solidFill>
                  <a:srgbClr val="000000"/>
                </a:solidFill>
              </a:rPr>
              <a:t>00</a:t>
            </a:r>
            <a:r>
              <a:rPr lang="ja-JP" altLang="en-US" sz="2800" dirty="0">
                <a:solidFill>
                  <a:srgbClr val="000000"/>
                </a:solidFill>
              </a:rPr>
              <a:t>分</a:t>
            </a:r>
            <a:endParaRPr lang="en-US" altLang="ja-JP" sz="2800" dirty="0">
              <a:solidFill>
                <a:srgbClr val="000000"/>
              </a:solidFill>
            </a:endParaRPr>
          </a:p>
        </p:txBody>
      </p:sp>
      <p:pic>
        <p:nvPicPr>
          <p:cNvPr id="88069" name="Picture 5" descr="600519_113532992119836_673641531_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3316651"/>
            <a:ext cx="3311525" cy="308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BAACD947-BBAA-4DC8-8BE9-EC36A0AEE2D8}" type="slidenum">
              <a:rPr lang="en-US" altLang="ja-JP" smtClean="0">
                <a:solidFill>
                  <a:srgbClr val="000000"/>
                </a:solidFill>
              </a:rPr>
              <a:pPr/>
              <a:t>1</a:t>
            </a:fld>
            <a:endParaRPr lang="en-US" altLang="ja-JP" dirty="0">
              <a:solidFill>
                <a:srgbClr val="000000"/>
              </a:solidFill>
            </a:endParaRPr>
          </a:p>
        </p:txBody>
      </p:sp>
    </p:spTree>
    <p:extLst>
      <p:ext uri="{BB962C8B-B14F-4D97-AF65-F5344CB8AC3E}">
        <p14:creationId xmlns:p14="http://schemas.microsoft.com/office/powerpoint/2010/main" val="4189034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65A7C71-CD67-418C-BB43-7B81D2718C02}"/>
              </a:ext>
            </a:extLst>
          </p:cNvPr>
          <p:cNvSpPr>
            <a:spLocks noGrp="1"/>
          </p:cNvSpPr>
          <p:nvPr>
            <p:ph idx="1"/>
          </p:nvPr>
        </p:nvSpPr>
        <p:spPr>
          <a:xfrm>
            <a:off x="457200" y="1340768"/>
            <a:ext cx="8291264" cy="4785395"/>
          </a:xfrm>
        </p:spPr>
        <p:txBody>
          <a:bodyPr/>
          <a:lstStyle/>
          <a:p>
            <a:r>
              <a:rPr kumimoji="1" lang="ja-JP" altLang="en-US" sz="2800" dirty="0"/>
              <a:t>「</a:t>
            </a:r>
            <a:r>
              <a:rPr kumimoji="1" lang="en-US" altLang="ja-JP" sz="2800" dirty="0" err="1"/>
              <a:t>NetAcad</a:t>
            </a:r>
            <a:r>
              <a:rPr kumimoji="1" lang="en-US" altLang="ja-JP" sz="2800" dirty="0"/>
              <a:t> Riders 2023</a:t>
            </a:r>
            <a:r>
              <a:rPr kumimoji="1" lang="ja-JP" altLang="en-US" sz="2800" dirty="0"/>
              <a:t>」日本</a:t>
            </a:r>
            <a:r>
              <a:rPr kumimoji="1" lang="en-US" altLang="ja-JP" sz="2800" dirty="0"/>
              <a:t>1</a:t>
            </a:r>
            <a:r>
              <a:rPr kumimoji="1" lang="ja-JP" altLang="en-US" sz="2800" dirty="0"/>
              <a:t>位</a:t>
            </a:r>
            <a:r>
              <a:rPr kumimoji="1" lang="en-US" altLang="ja-JP" sz="2800" dirty="0"/>
              <a:t>2</a:t>
            </a:r>
            <a:r>
              <a:rPr kumimoji="1" lang="ja-JP" altLang="en-US" sz="2800" dirty="0"/>
              <a:t>位受賞！</a:t>
            </a:r>
            <a:endParaRPr kumimoji="1" lang="en-US" altLang="ja-JP" sz="2800" dirty="0"/>
          </a:p>
          <a:p>
            <a:pPr lvl="1"/>
            <a:r>
              <a:rPr kumimoji="1" lang="en-US" altLang="ja-JP" sz="2400" dirty="0"/>
              <a:t>6</a:t>
            </a:r>
            <a:r>
              <a:rPr kumimoji="1" lang="ja-JP" altLang="en-US" sz="2400" dirty="0"/>
              <a:t>月</a:t>
            </a:r>
            <a:r>
              <a:rPr kumimoji="1" lang="en-US" altLang="ja-JP" sz="2400" dirty="0"/>
              <a:t>26</a:t>
            </a:r>
            <a:r>
              <a:rPr kumimoji="1" lang="ja-JP" altLang="en-US" sz="2400" dirty="0"/>
              <a:t>日（月）、主催するシスコシステムズ合同会社様よりネットワークセキュリティ科の学生</a:t>
            </a:r>
            <a:r>
              <a:rPr kumimoji="1" lang="en-US" altLang="ja-JP" sz="2400" dirty="0"/>
              <a:t>2</a:t>
            </a:r>
            <a:r>
              <a:rPr kumimoji="1" lang="ja-JP" altLang="en-US" sz="2400" dirty="0"/>
              <a:t>名が表彰されました</a:t>
            </a:r>
            <a:r>
              <a:rPr lang="ja-JP" altLang="en-US" sz="2400" dirty="0"/>
              <a:t>。</a:t>
            </a:r>
            <a:endParaRPr kumimoji="1" lang="en-US" altLang="ja-JP" sz="2400" dirty="0"/>
          </a:p>
        </p:txBody>
      </p:sp>
      <p:sp>
        <p:nvSpPr>
          <p:cNvPr id="4" name="スライド番号プレースホルダー 3">
            <a:extLst>
              <a:ext uri="{FF2B5EF4-FFF2-40B4-BE49-F238E27FC236}">
                <a16:creationId xmlns:a16="http://schemas.microsoft.com/office/drawing/2014/main" id="{8942589B-75AC-4494-AA24-37D3553693C3}"/>
              </a:ext>
            </a:extLst>
          </p:cNvPr>
          <p:cNvSpPr>
            <a:spLocks noGrp="1"/>
          </p:cNvSpPr>
          <p:nvPr>
            <p:ph type="sldNum" sz="quarter" idx="12"/>
          </p:nvPr>
        </p:nvSpPr>
        <p:spPr/>
        <p:txBody>
          <a:bodyPr/>
          <a:lstStyle/>
          <a:p>
            <a:fld id="{60404855-D366-4174-AB30-A4D70690ECC8}" type="slidenum">
              <a:rPr lang="en-US" altLang="ja-JP" smtClean="0">
                <a:solidFill>
                  <a:srgbClr val="000000"/>
                </a:solidFill>
              </a:rPr>
              <a:pPr/>
              <a:t>10</a:t>
            </a:fld>
            <a:endParaRPr lang="en-US" altLang="ja-JP" dirty="0">
              <a:solidFill>
                <a:srgbClr val="000000"/>
              </a:solidFill>
            </a:endParaRPr>
          </a:p>
        </p:txBody>
      </p:sp>
      <p:pic>
        <p:nvPicPr>
          <p:cNvPr id="3074" name="Picture 2">
            <a:extLst>
              <a:ext uri="{FF2B5EF4-FFF2-40B4-BE49-F238E27FC236}">
                <a16:creationId xmlns:a16="http://schemas.microsoft.com/office/drawing/2014/main" id="{15A9ABA2-7CEB-4012-AC43-3A328AA3BE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9107" y="2855722"/>
            <a:ext cx="5085785" cy="3392289"/>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1">
            <a:extLst>
              <a:ext uri="{FF2B5EF4-FFF2-40B4-BE49-F238E27FC236}">
                <a16:creationId xmlns:a16="http://schemas.microsoft.com/office/drawing/2014/main" id="{E3C42D3C-3A1E-46D5-91A6-2CC0A22C6ACA}"/>
              </a:ext>
            </a:extLst>
          </p:cNvPr>
          <p:cNvSpPr>
            <a:spLocks noGrp="1"/>
          </p:cNvSpPr>
          <p:nvPr>
            <p:ph type="title"/>
          </p:nvPr>
        </p:nvSpPr>
        <p:spPr>
          <a:xfrm>
            <a:off x="251520" y="268084"/>
            <a:ext cx="3816424" cy="644426"/>
          </a:xfrm>
          <a:solidFill>
            <a:srgbClr val="002060"/>
          </a:solidFill>
        </p:spPr>
        <p:txBody>
          <a:bodyPr/>
          <a:lstStyle/>
          <a:p>
            <a:r>
              <a:rPr kumimoji="1" lang="ja-JP" altLang="en-US" sz="3200" dirty="0">
                <a:solidFill>
                  <a:schemeClr val="bg1"/>
                </a:solidFill>
              </a:rPr>
              <a:t>学校の近況（</a:t>
            </a:r>
            <a:r>
              <a:rPr kumimoji="1" lang="en-US" altLang="ja-JP" sz="3200" dirty="0">
                <a:solidFill>
                  <a:schemeClr val="bg1"/>
                </a:solidFill>
              </a:rPr>
              <a:t>4/14</a:t>
            </a:r>
            <a:r>
              <a:rPr kumimoji="1" lang="ja-JP" altLang="en-US" sz="3200" dirty="0">
                <a:solidFill>
                  <a:schemeClr val="bg1"/>
                </a:solidFill>
              </a:rPr>
              <a:t>）</a:t>
            </a:r>
          </a:p>
        </p:txBody>
      </p:sp>
    </p:spTree>
    <p:extLst>
      <p:ext uri="{BB962C8B-B14F-4D97-AF65-F5344CB8AC3E}">
        <p14:creationId xmlns:p14="http://schemas.microsoft.com/office/powerpoint/2010/main" val="1435444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E40480F-DAD7-49ED-8E9F-B454918325EA}"/>
              </a:ext>
            </a:extLst>
          </p:cNvPr>
          <p:cNvSpPr>
            <a:spLocks noGrp="1"/>
          </p:cNvSpPr>
          <p:nvPr>
            <p:ph idx="1"/>
          </p:nvPr>
        </p:nvSpPr>
        <p:spPr>
          <a:xfrm>
            <a:off x="457200" y="1412776"/>
            <a:ext cx="8229600" cy="4713387"/>
          </a:xfrm>
        </p:spPr>
        <p:txBody>
          <a:bodyPr/>
          <a:lstStyle/>
          <a:p>
            <a:r>
              <a:rPr kumimoji="1" lang="ja-JP" altLang="en-US" sz="2800" dirty="0"/>
              <a:t>「情報ネットワーク施工 学生日本一決定戦」にて敢闘賞を受賞！</a:t>
            </a:r>
            <a:endParaRPr kumimoji="1" lang="en-US" altLang="ja-JP" sz="2800" dirty="0"/>
          </a:p>
          <a:p>
            <a:pPr lvl="1"/>
            <a:r>
              <a:rPr lang="en-US" altLang="ja-JP" sz="2400" dirty="0"/>
              <a:t>6</a:t>
            </a:r>
            <a:r>
              <a:rPr kumimoji="1" lang="ja-JP" altLang="en-US" sz="2400" dirty="0"/>
              <a:t>月</a:t>
            </a:r>
            <a:r>
              <a:rPr kumimoji="1" lang="en-US" altLang="ja-JP" sz="2400" dirty="0"/>
              <a:t>29</a:t>
            </a:r>
            <a:r>
              <a:rPr kumimoji="1" lang="ja-JP" altLang="en-US" sz="2400" dirty="0"/>
              <a:t>日（木）、情報通信配線技術</a:t>
            </a:r>
            <a:endParaRPr kumimoji="1" lang="en-US" altLang="ja-JP" sz="2400" dirty="0"/>
          </a:p>
          <a:p>
            <a:pPr marL="457200" lvl="1" indent="0">
              <a:buNone/>
            </a:pPr>
            <a:r>
              <a:rPr kumimoji="1" lang="ja-JP" altLang="en-US" sz="2400" dirty="0"/>
              <a:t>　フォーラム</a:t>
            </a:r>
            <a:r>
              <a:rPr kumimoji="1" lang="en-US" altLang="ja-JP" sz="2400" dirty="0"/>
              <a:t>2023</a:t>
            </a:r>
            <a:r>
              <a:rPr kumimoji="1" lang="ja-JP" altLang="en-US" sz="2400" dirty="0"/>
              <a:t>夏で行われた</a:t>
            </a:r>
            <a:r>
              <a:rPr kumimoji="1" lang="en-US" altLang="ja-JP" sz="2400" dirty="0"/>
              <a:t>NPO</a:t>
            </a:r>
          </a:p>
          <a:p>
            <a:pPr marL="457200" lvl="1" indent="0">
              <a:buNone/>
            </a:pPr>
            <a:r>
              <a:rPr lang="ja-JP" altLang="en-US" sz="2400" dirty="0"/>
              <a:t>　</a:t>
            </a:r>
            <a:r>
              <a:rPr kumimoji="1" lang="ja-JP" altLang="en-US" sz="2400" dirty="0"/>
              <a:t>法人高度情報通信推進協議会主催</a:t>
            </a:r>
            <a:endParaRPr kumimoji="1" lang="en-US" altLang="ja-JP" sz="2400" dirty="0"/>
          </a:p>
          <a:p>
            <a:pPr marL="457200" lvl="1" indent="0">
              <a:buNone/>
            </a:pPr>
            <a:r>
              <a:rPr kumimoji="1" lang="ja-JP" altLang="en-US" sz="2400" dirty="0"/>
              <a:t>　情報ネットワーク施工学生 日本一</a:t>
            </a:r>
            <a:endParaRPr kumimoji="1" lang="en-US" altLang="ja-JP" sz="2400" dirty="0"/>
          </a:p>
          <a:p>
            <a:pPr marL="457200" lvl="1" indent="0">
              <a:buNone/>
            </a:pPr>
            <a:r>
              <a:rPr lang="ja-JP" altLang="en-US" sz="2400" dirty="0"/>
              <a:t>　</a:t>
            </a:r>
            <a:r>
              <a:rPr kumimoji="1" lang="ja-JP" altLang="en-US" sz="2400" dirty="0"/>
              <a:t>決定戦に参加し、電気工事技術科</a:t>
            </a:r>
            <a:r>
              <a:rPr kumimoji="1" lang="en-US" altLang="ja-JP" sz="2400" dirty="0"/>
              <a:t>2</a:t>
            </a:r>
            <a:r>
              <a:rPr kumimoji="1" lang="ja-JP" altLang="en-US" sz="2400" dirty="0"/>
              <a:t>年</a:t>
            </a:r>
            <a:endParaRPr kumimoji="1" lang="en-US" altLang="ja-JP" sz="2400" dirty="0"/>
          </a:p>
          <a:p>
            <a:pPr marL="457200" lvl="1" indent="0">
              <a:buNone/>
            </a:pPr>
            <a:r>
              <a:rPr lang="ja-JP" altLang="en-US" sz="2400" dirty="0"/>
              <a:t>　</a:t>
            </a:r>
            <a:r>
              <a:rPr kumimoji="1" lang="ja-JP" altLang="en-US" sz="2400" dirty="0"/>
              <a:t>生が敢闘賞を受賞しました。</a:t>
            </a:r>
          </a:p>
        </p:txBody>
      </p:sp>
      <p:sp>
        <p:nvSpPr>
          <p:cNvPr id="4" name="スライド番号プレースホルダー 3">
            <a:extLst>
              <a:ext uri="{FF2B5EF4-FFF2-40B4-BE49-F238E27FC236}">
                <a16:creationId xmlns:a16="http://schemas.microsoft.com/office/drawing/2014/main" id="{7B33C4AB-20FD-4593-9677-9FCEE18D19F7}"/>
              </a:ext>
            </a:extLst>
          </p:cNvPr>
          <p:cNvSpPr>
            <a:spLocks noGrp="1"/>
          </p:cNvSpPr>
          <p:nvPr>
            <p:ph type="sldNum" sz="quarter" idx="12"/>
          </p:nvPr>
        </p:nvSpPr>
        <p:spPr/>
        <p:txBody>
          <a:bodyPr/>
          <a:lstStyle/>
          <a:p>
            <a:fld id="{60404855-D366-4174-AB30-A4D70690ECC8}" type="slidenum">
              <a:rPr lang="en-US" altLang="ja-JP" smtClean="0">
                <a:solidFill>
                  <a:srgbClr val="000000"/>
                </a:solidFill>
              </a:rPr>
              <a:pPr/>
              <a:t>11</a:t>
            </a:fld>
            <a:endParaRPr lang="en-US" altLang="ja-JP" dirty="0">
              <a:solidFill>
                <a:srgbClr val="000000"/>
              </a:solidFill>
            </a:endParaRPr>
          </a:p>
        </p:txBody>
      </p:sp>
      <p:pic>
        <p:nvPicPr>
          <p:cNvPr id="4098" name="Picture 2">
            <a:extLst>
              <a:ext uri="{FF2B5EF4-FFF2-40B4-BE49-F238E27FC236}">
                <a16:creationId xmlns:a16="http://schemas.microsoft.com/office/drawing/2014/main" id="{1B69F27A-C958-4F15-8940-B9C653C43D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08" t="3666" r="23402" b="25466"/>
          <a:stretch/>
        </p:blipFill>
        <p:spPr bwMode="auto">
          <a:xfrm>
            <a:off x="6156176" y="2147750"/>
            <a:ext cx="2636814" cy="3708019"/>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1">
            <a:extLst>
              <a:ext uri="{FF2B5EF4-FFF2-40B4-BE49-F238E27FC236}">
                <a16:creationId xmlns:a16="http://schemas.microsoft.com/office/drawing/2014/main" id="{6F6ADD0E-986C-4FCA-999E-3EB6F12377E8}"/>
              </a:ext>
            </a:extLst>
          </p:cNvPr>
          <p:cNvSpPr>
            <a:spLocks noGrp="1"/>
          </p:cNvSpPr>
          <p:nvPr>
            <p:ph type="title"/>
          </p:nvPr>
        </p:nvSpPr>
        <p:spPr>
          <a:xfrm>
            <a:off x="251520" y="268084"/>
            <a:ext cx="3816424" cy="644426"/>
          </a:xfrm>
          <a:solidFill>
            <a:srgbClr val="002060"/>
          </a:solidFill>
        </p:spPr>
        <p:txBody>
          <a:bodyPr/>
          <a:lstStyle/>
          <a:p>
            <a:r>
              <a:rPr kumimoji="1" lang="ja-JP" altLang="en-US" sz="3200" dirty="0">
                <a:solidFill>
                  <a:schemeClr val="bg1"/>
                </a:solidFill>
              </a:rPr>
              <a:t>学校の近況（</a:t>
            </a:r>
            <a:r>
              <a:rPr kumimoji="1" lang="en-US" altLang="ja-JP" sz="3200" dirty="0">
                <a:solidFill>
                  <a:schemeClr val="bg1"/>
                </a:solidFill>
              </a:rPr>
              <a:t>5/14</a:t>
            </a:r>
            <a:r>
              <a:rPr kumimoji="1" lang="ja-JP" altLang="en-US" sz="3200" dirty="0">
                <a:solidFill>
                  <a:schemeClr val="bg1"/>
                </a:solidFill>
              </a:rPr>
              <a:t>）</a:t>
            </a:r>
          </a:p>
        </p:txBody>
      </p:sp>
    </p:spTree>
    <p:extLst>
      <p:ext uri="{BB962C8B-B14F-4D97-AF65-F5344CB8AC3E}">
        <p14:creationId xmlns:p14="http://schemas.microsoft.com/office/powerpoint/2010/main" val="3205395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CFACBCA-EB57-444D-AD3C-7529E901731F}"/>
              </a:ext>
            </a:extLst>
          </p:cNvPr>
          <p:cNvSpPr>
            <a:spLocks noGrp="1"/>
          </p:cNvSpPr>
          <p:nvPr>
            <p:ph idx="1"/>
          </p:nvPr>
        </p:nvSpPr>
        <p:spPr>
          <a:xfrm>
            <a:off x="457200" y="1340768"/>
            <a:ext cx="8229600" cy="4785395"/>
          </a:xfrm>
        </p:spPr>
        <p:txBody>
          <a:bodyPr/>
          <a:lstStyle/>
          <a:p>
            <a:r>
              <a:rPr kumimoji="1" lang="ja-JP" altLang="en-US" sz="2800" dirty="0"/>
              <a:t>山谷えり子参議院議員が視察に訪れました。</a:t>
            </a:r>
            <a:endParaRPr kumimoji="1" lang="en-US" altLang="ja-JP" sz="2800" dirty="0"/>
          </a:p>
          <a:p>
            <a:pPr lvl="1"/>
            <a:r>
              <a:rPr kumimoji="1" lang="en-US" altLang="ja-JP" sz="2400" dirty="0"/>
              <a:t>7</a:t>
            </a:r>
            <a:r>
              <a:rPr kumimoji="1" lang="ja-JP" altLang="en-US" sz="2400" dirty="0"/>
              <a:t>月</a:t>
            </a:r>
            <a:r>
              <a:rPr kumimoji="1" lang="en-US" altLang="ja-JP" sz="2400" dirty="0"/>
              <a:t>13</a:t>
            </a:r>
            <a:r>
              <a:rPr kumimoji="1" lang="ja-JP" altLang="en-US" sz="2400" dirty="0"/>
              <a:t>日（木）、山谷えり子参議院議員が来校され、</a:t>
            </a:r>
            <a:r>
              <a:rPr kumimoji="1" lang="en-US" altLang="ja-JP" sz="2400" dirty="0"/>
              <a:t>Web </a:t>
            </a:r>
            <a:r>
              <a:rPr kumimoji="1" lang="ja-JP" altLang="en-US" sz="2400" dirty="0"/>
              <a:t>デザイン科、グラフィックデザイン科、ゲーム制作研究科、ゲーム企画科、情報処理科、コンピュータグラフィックス研究科の</a:t>
            </a:r>
            <a:r>
              <a:rPr kumimoji="1" lang="en-US" altLang="ja-JP" sz="2400" dirty="0"/>
              <a:t>6</a:t>
            </a:r>
            <a:r>
              <a:rPr kumimoji="1" lang="ja-JP" altLang="en-US" sz="2400" dirty="0"/>
              <a:t>学科の授業を見学されました。</a:t>
            </a:r>
          </a:p>
        </p:txBody>
      </p:sp>
      <p:sp>
        <p:nvSpPr>
          <p:cNvPr id="4" name="スライド番号プレースホルダー 3">
            <a:extLst>
              <a:ext uri="{FF2B5EF4-FFF2-40B4-BE49-F238E27FC236}">
                <a16:creationId xmlns:a16="http://schemas.microsoft.com/office/drawing/2014/main" id="{2D13C50F-690B-491C-8471-50CB1A6FDE3F}"/>
              </a:ext>
            </a:extLst>
          </p:cNvPr>
          <p:cNvSpPr>
            <a:spLocks noGrp="1"/>
          </p:cNvSpPr>
          <p:nvPr>
            <p:ph type="sldNum" sz="quarter" idx="12"/>
          </p:nvPr>
        </p:nvSpPr>
        <p:spPr/>
        <p:txBody>
          <a:bodyPr/>
          <a:lstStyle/>
          <a:p>
            <a:fld id="{60404855-D366-4174-AB30-A4D70690ECC8}" type="slidenum">
              <a:rPr lang="en-US" altLang="ja-JP" smtClean="0">
                <a:solidFill>
                  <a:srgbClr val="000000"/>
                </a:solidFill>
              </a:rPr>
              <a:pPr/>
              <a:t>12</a:t>
            </a:fld>
            <a:endParaRPr lang="en-US" altLang="ja-JP" dirty="0">
              <a:solidFill>
                <a:srgbClr val="000000"/>
              </a:solidFill>
            </a:endParaRPr>
          </a:p>
        </p:txBody>
      </p:sp>
      <p:pic>
        <p:nvPicPr>
          <p:cNvPr id="5122" name="Picture 2">
            <a:extLst>
              <a:ext uri="{FF2B5EF4-FFF2-40B4-BE49-F238E27FC236}">
                <a16:creationId xmlns:a16="http://schemas.microsoft.com/office/drawing/2014/main" id="{A34B6547-BB02-40A1-9CFF-33B0E484B9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275" y="3469457"/>
            <a:ext cx="6489450" cy="3120459"/>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1">
            <a:extLst>
              <a:ext uri="{FF2B5EF4-FFF2-40B4-BE49-F238E27FC236}">
                <a16:creationId xmlns:a16="http://schemas.microsoft.com/office/drawing/2014/main" id="{4EFE3427-579E-40E7-9687-2798A450B521}"/>
              </a:ext>
            </a:extLst>
          </p:cNvPr>
          <p:cNvSpPr>
            <a:spLocks noGrp="1"/>
          </p:cNvSpPr>
          <p:nvPr>
            <p:ph type="title"/>
          </p:nvPr>
        </p:nvSpPr>
        <p:spPr>
          <a:xfrm>
            <a:off x="251520" y="268084"/>
            <a:ext cx="3816424" cy="644426"/>
          </a:xfrm>
          <a:solidFill>
            <a:srgbClr val="002060"/>
          </a:solidFill>
        </p:spPr>
        <p:txBody>
          <a:bodyPr/>
          <a:lstStyle/>
          <a:p>
            <a:r>
              <a:rPr kumimoji="1" lang="ja-JP" altLang="en-US" sz="3200" dirty="0">
                <a:solidFill>
                  <a:schemeClr val="bg1"/>
                </a:solidFill>
              </a:rPr>
              <a:t>学校の近況（</a:t>
            </a:r>
            <a:r>
              <a:rPr kumimoji="1" lang="en-US" altLang="ja-JP" sz="3200" dirty="0">
                <a:solidFill>
                  <a:schemeClr val="bg1"/>
                </a:solidFill>
              </a:rPr>
              <a:t>6/14</a:t>
            </a:r>
            <a:r>
              <a:rPr kumimoji="1" lang="ja-JP" altLang="en-US" sz="3200" dirty="0">
                <a:solidFill>
                  <a:schemeClr val="bg1"/>
                </a:solidFill>
              </a:rPr>
              <a:t>）</a:t>
            </a:r>
          </a:p>
        </p:txBody>
      </p:sp>
    </p:spTree>
    <p:extLst>
      <p:ext uri="{BB962C8B-B14F-4D97-AF65-F5344CB8AC3E}">
        <p14:creationId xmlns:p14="http://schemas.microsoft.com/office/powerpoint/2010/main" val="828190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CEC77DC-6751-42C7-8AD6-974284304874}"/>
              </a:ext>
            </a:extLst>
          </p:cNvPr>
          <p:cNvSpPr>
            <a:spLocks noGrp="1"/>
          </p:cNvSpPr>
          <p:nvPr>
            <p:ph idx="1"/>
          </p:nvPr>
        </p:nvSpPr>
        <p:spPr>
          <a:xfrm>
            <a:off x="457200" y="1340768"/>
            <a:ext cx="8229600" cy="4785395"/>
          </a:xfrm>
        </p:spPr>
        <p:txBody>
          <a:bodyPr/>
          <a:lstStyle/>
          <a:p>
            <a:r>
              <a:rPr kumimoji="1" lang="ja-JP" altLang="en-US" sz="2800" dirty="0"/>
              <a:t>第</a:t>
            </a:r>
            <a:r>
              <a:rPr kumimoji="1" lang="en-US" altLang="ja-JP" sz="2800" dirty="0"/>
              <a:t>18</a:t>
            </a:r>
            <a:r>
              <a:rPr kumimoji="1" lang="ja-JP" altLang="en-US" sz="2800" dirty="0"/>
              <a:t>回若年者ものづくり競技大会 入賞多数。</a:t>
            </a:r>
            <a:endParaRPr kumimoji="1" lang="en-US" altLang="ja-JP" sz="2800" dirty="0"/>
          </a:p>
          <a:p>
            <a:pPr lvl="1"/>
            <a:r>
              <a:rPr kumimoji="1" lang="en-US" altLang="ja-JP" sz="2400" dirty="0"/>
              <a:t>8</a:t>
            </a:r>
            <a:r>
              <a:rPr kumimoji="1" lang="ja-JP" altLang="en-US" sz="2400" dirty="0"/>
              <a:t>月</a:t>
            </a:r>
            <a:r>
              <a:rPr kumimoji="1" lang="en-US" altLang="ja-JP" sz="2400" dirty="0"/>
              <a:t>1</a:t>
            </a:r>
            <a:r>
              <a:rPr kumimoji="1" lang="ja-JP" altLang="en-US" sz="2400" dirty="0"/>
              <a:t>日（火）、</a:t>
            </a:r>
            <a:r>
              <a:rPr kumimoji="1" lang="en-US" altLang="ja-JP" sz="2400" dirty="0"/>
              <a:t>2</a:t>
            </a:r>
            <a:r>
              <a:rPr kumimoji="1" lang="ja-JP" altLang="en-US" sz="2400" dirty="0"/>
              <a:t>日（水）に静岡県で開催</a:t>
            </a:r>
            <a:endParaRPr kumimoji="1" lang="en-US" altLang="ja-JP" sz="2400" dirty="0"/>
          </a:p>
          <a:p>
            <a:pPr lvl="2"/>
            <a:r>
              <a:rPr kumimoji="1" lang="ja-JP" altLang="en-US" sz="2000" dirty="0"/>
              <a:t>ウェブデザイン職種</a:t>
            </a:r>
          </a:p>
          <a:p>
            <a:pPr lvl="3"/>
            <a:r>
              <a:rPr kumimoji="1" lang="ja-JP" altLang="en-US" sz="1800" dirty="0"/>
              <a:t>金賞／厚生労働大臣賞　</a:t>
            </a:r>
            <a:r>
              <a:rPr kumimoji="1" lang="en-US" altLang="ja-JP" sz="1800" dirty="0"/>
              <a:t>Web</a:t>
            </a:r>
            <a:r>
              <a:rPr kumimoji="1" lang="ja-JP" altLang="en-US" sz="1800" dirty="0"/>
              <a:t>デザイン科</a:t>
            </a:r>
          </a:p>
          <a:p>
            <a:pPr lvl="2"/>
            <a:r>
              <a:rPr kumimoji="1" lang="ja-JP" altLang="en-US" sz="2000" dirty="0"/>
              <a:t>業務用</a:t>
            </a:r>
            <a:r>
              <a:rPr kumimoji="1" lang="en-US" altLang="ja-JP" sz="2000" dirty="0"/>
              <a:t>IT</a:t>
            </a:r>
            <a:r>
              <a:rPr kumimoji="1" lang="ja-JP" altLang="en-US" sz="2000" dirty="0"/>
              <a:t>ソフトウェア・ソリューションズ職種</a:t>
            </a:r>
          </a:p>
          <a:p>
            <a:pPr lvl="3"/>
            <a:r>
              <a:rPr kumimoji="1" lang="ja-JP" altLang="en-US" sz="1800" dirty="0"/>
              <a:t>金賞／厚生労働大臣賞　情報システム開発科</a:t>
            </a:r>
          </a:p>
          <a:p>
            <a:pPr lvl="2"/>
            <a:r>
              <a:rPr kumimoji="1" lang="ja-JP" altLang="en-US" sz="2000" dirty="0"/>
              <a:t>グラフィックデザイン職種</a:t>
            </a:r>
          </a:p>
          <a:p>
            <a:pPr lvl="3"/>
            <a:r>
              <a:rPr kumimoji="1" lang="ja-JP" altLang="en-US" sz="1800" dirty="0"/>
              <a:t>敢闘賞２名　グラフィックデザイン科</a:t>
            </a:r>
          </a:p>
        </p:txBody>
      </p:sp>
      <p:sp>
        <p:nvSpPr>
          <p:cNvPr id="4" name="スライド番号プレースホルダー 3">
            <a:extLst>
              <a:ext uri="{FF2B5EF4-FFF2-40B4-BE49-F238E27FC236}">
                <a16:creationId xmlns:a16="http://schemas.microsoft.com/office/drawing/2014/main" id="{AFAC570A-EEED-4EE3-AF6D-A148878983DC}"/>
              </a:ext>
            </a:extLst>
          </p:cNvPr>
          <p:cNvSpPr>
            <a:spLocks noGrp="1"/>
          </p:cNvSpPr>
          <p:nvPr>
            <p:ph type="sldNum" sz="quarter" idx="12"/>
          </p:nvPr>
        </p:nvSpPr>
        <p:spPr/>
        <p:txBody>
          <a:bodyPr/>
          <a:lstStyle/>
          <a:p>
            <a:fld id="{60404855-D366-4174-AB30-A4D70690ECC8}" type="slidenum">
              <a:rPr lang="en-US" altLang="ja-JP" smtClean="0">
                <a:solidFill>
                  <a:srgbClr val="000000"/>
                </a:solidFill>
              </a:rPr>
              <a:pPr/>
              <a:t>13</a:t>
            </a:fld>
            <a:endParaRPr lang="en-US" altLang="ja-JP" dirty="0">
              <a:solidFill>
                <a:srgbClr val="000000"/>
              </a:solidFill>
            </a:endParaRPr>
          </a:p>
        </p:txBody>
      </p:sp>
      <p:pic>
        <p:nvPicPr>
          <p:cNvPr id="7170" name="Picture 2" descr="若年者ものづくり競技大会_02">
            <a:extLst>
              <a:ext uri="{FF2B5EF4-FFF2-40B4-BE49-F238E27FC236}">
                <a16:creationId xmlns:a16="http://schemas.microsoft.com/office/drawing/2014/main" id="{FF66CF4F-91CB-4949-9115-8D3F0804F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660" y="4584756"/>
            <a:ext cx="7112679" cy="1969665"/>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1">
            <a:extLst>
              <a:ext uri="{FF2B5EF4-FFF2-40B4-BE49-F238E27FC236}">
                <a16:creationId xmlns:a16="http://schemas.microsoft.com/office/drawing/2014/main" id="{202BDC28-A89D-490F-A81E-E7B3820E36EF}"/>
              </a:ext>
            </a:extLst>
          </p:cNvPr>
          <p:cNvSpPr>
            <a:spLocks noGrp="1"/>
          </p:cNvSpPr>
          <p:nvPr>
            <p:ph type="title"/>
          </p:nvPr>
        </p:nvSpPr>
        <p:spPr>
          <a:xfrm>
            <a:off x="251520" y="268084"/>
            <a:ext cx="3816424" cy="644426"/>
          </a:xfrm>
          <a:solidFill>
            <a:srgbClr val="002060"/>
          </a:solidFill>
        </p:spPr>
        <p:txBody>
          <a:bodyPr/>
          <a:lstStyle/>
          <a:p>
            <a:r>
              <a:rPr kumimoji="1" lang="ja-JP" altLang="en-US" sz="3200" dirty="0">
                <a:solidFill>
                  <a:schemeClr val="bg1"/>
                </a:solidFill>
              </a:rPr>
              <a:t>学校の近況（</a:t>
            </a:r>
            <a:r>
              <a:rPr kumimoji="1" lang="en-US" altLang="ja-JP" sz="3200" dirty="0">
                <a:solidFill>
                  <a:schemeClr val="bg1"/>
                </a:solidFill>
              </a:rPr>
              <a:t>7/14</a:t>
            </a:r>
            <a:r>
              <a:rPr kumimoji="1" lang="ja-JP" altLang="en-US" sz="3200" dirty="0">
                <a:solidFill>
                  <a:schemeClr val="bg1"/>
                </a:solidFill>
              </a:rPr>
              <a:t>）</a:t>
            </a:r>
          </a:p>
        </p:txBody>
      </p:sp>
    </p:spTree>
    <p:extLst>
      <p:ext uri="{BB962C8B-B14F-4D97-AF65-F5344CB8AC3E}">
        <p14:creationId xmlns:p14="http://schemas.microsoft.com/office/powerpoint/2010/main" val="3399324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B875186-22A1-4CE2-8AFF-428835CA93B1}"/>
              </a:ext>
            </a:extLst>
          </p:cNvPr>
          <p:cNvSpPr>
            <a:spLocks noGrp="1"/>
          </p:cNvSpPr>
          <p:nvPr>
            <p:ph idx="1"/>
          </p:nvPr>
        </p:nvSpPr>
        <p:spPr>
          <a:xfrm>
            <a:off x="457200" y="1196752"/>
            <a:ext cx="8229600" cy="4929411"/>
          </a:xfrm>
        </p:spPr>
        <p:txBody>
          <a:bodyPr/>
          <a:lstStyle/>
          <a:p>
            <a:r>
              <a:rPr kumimoji="1" lang="ja-JP" altLang="en-US" sz="2800" dirty="0"/>
              <a:t>日本留学</a:t>
            </a:r>
            <a:r>
              <a:rPr kumimoji="1" lang="en-US" altLang="ja-JP" sz="2800" dirty="0"/>
              <a:t>AWARDS</a:t>
            </a:r>
            <a:r>
              <a:rPr kumimoji="1" lang="ja-JP" altLang="en-US" sz="2800" dirty="0"/>
              <a:t> </a:t>
            </a:r>
            <a:r>
              <a:rPr kumimoji="1" lang="en-US" altLang="ja-JP" sz="2800" dirty="0"/>
              <a:t>2023</a:t>
            </a:r>
            <a:r>
              <a:rPr kumimoji="1" lang="ja-JP" altLang="en-US" sz="2800" dirty="0"/>
              <a:t> 大賞を受賞。</a:t>
            </a:r>
            <a:endParaRPr kumimoji="1" lang="en-US" altLang="ja-JP" sz="2800" dirty="0"/>
          </a:p>
          <a:p>
            <a:pPr lvl="1"/>
            <a:r>
              <a:rPr lang="en-US" altLang="ja-JP" sz="2400" dirty="0"/>
              <a:t>9</a:t>
            </a:r>
            <a:r>
              <a:rPr lang="ja-JP" altLang="en-US" sz="2400" dirty="0"/>
              <a:t>月</a:t>
            </a:r>
            <a:r>
              <a:rPr lang="en-US" altLang="ja-JP" sz="2400" dirty="0"/>
              <a:t>1</a:t>
            </a:r>
            <a:r>
              <a:rPr lang="ja-JP" altLang="en-US" sz="2400" dirty="0"/>
              <a:t>日（金）、日本語</a:t>
            </a:r>
            <a:r>
              <a:rPr kumimoji="1" lang="ja-JP" altLang="en-US" sz="2400" dirty="0"/>
              <a:t>学校の教職員が留学生に勧めたい専門学校を投票によって選出。</a:t>
            </a:r>
            <a:r>
              <a:rPr kumimoji="1" lang="en-US" altLang="ja-JP" sz="2400" dirty="0"/>
              <a:t>2</a:t>
            </a:r>
            <a:r>
              <a:rPr kumimoji="1" lang="ja-JP" altLang="en-US" sz="2400" dirty="0"/>
              <a:t>年ぶりに表彰式を開催。本校は</a:t>
            </a:r>
            <a:r>
              <a:rPr kumimoji="1" lang="en-US" altLang="ja-JP" sz="2400" dirty="0"/>
              <a:t>2012</a:t>
            </a:r>
            <a:r>
              <a:rPr kumimoji="1" lang="ja-JP" altLang="en-US" sz="2400" dirty="0"/>
              <a:t>年～</a:t>
            </a:r>
            <a:r>
              <a:rPr kumimoji="1" lang="en-US" altLang="ja-JP" sz="2400" dirty="0"/>
              <a:t>2016</a:t>
            </a:r>
            <a:r>
              <a:rPr kumimoji="1" lang="ja-JP" altLang="en-US" sz="2400" dirty="0"/>
              <a:t>年の</a:t>
            </a:r>
            <a:r>
              <a:rPr kumimoji="1" lang="en-US" altLang="ja-JP" sz="2400" dirty="0"/>
              <a:t>5</a:t>
            </a:r>
            <a:r>
              <a:rPr kumimoji="1" lang="ja-JP" altLang="en-US" sz="2400" dirty="0"/>
              <a:t>年連続で大賞を受賞し殿堂入りを果たしており、今回も</a:t>
            </a:r>
            <a:r>
              <a:rPr kumimoji="1" lang="en-US" altLang="ja-JP" sz="2400" dirty="0"/>
              <a:t>2</a:t>
            </a:r>
            <a:r>
              <a:rPr kumimoji="1" lang="ja-JP" altLang="en-US" sz="2400" dirty="0"/>
              <a:t>大会連続の大賞受賞となりました。</a:t>
            </a:r>
          </a:p>
        </p:txBody>
      </p:sp>
      <p:sp>
        <p:nvSpPr>
          <p:cNvPr id="4" name="スライド番号プレースホルダー 3">
            <a:extLst>
              <a:ext uri="{FF2B5EF4-FFF2-40B4-BE49-F238E27FC236}">
                <a16:creationId xmlns:a16="http://schemas.microsoft.com/office/drawing/2014/main" id="{FFA6CB9C-8320-4912-A431-B08EB9E28503}"/>
              </a:ext>
            </a:extLst>
          </p:cNvPr>
          <p:cNvSpPr>
            <a:spLocks noGrp="1"/>
          </p:cNvSpPr>
          <p:nvPr>
            <p:ph type="sldNum" sz="quarter" idx="12"/>
          </p:nvPr>
        </p:nvSpPr>
        <p:spPr/>
        <p:txBody>
          <a:bodyPr/>
          <a:lstStyle/>
          <a:p>
            <a:fld id="{60404855-D366-4174-AB30-A4D70690ECC8}" type="slidenum">
              <a:rPr lang="en-US" altLang="ja-JP" smtClean="0">
                <a:solidFill>
                  <a:srgbClr val="000000"/>
                </a:solidFill>
              </a:rPr>
              <a:pPr/>
              <a:t>14</a:t>
            </a:fld>
            <a:endParaRPr lang="en-US" altLang="ja-JP" dirty="0">
              <a:solidFill>
                <a:srgbClr val="000000"/>
              </a:solidFill>
            </a:endParaRPr>
          </a:p>
        </p:txBody>
      </p:sp>
      <p:pic>
        <p:nvPicPr>
          <p:cNvPr id="8194" name="Picture 2">
            <a:extLst>
              <a:ext uri="{FF2B5EF4-FFF2-40B4-BE49-F238E27FC236}">
                <a16:creationId xmlns:a16="http://schemas.microsoft.com/office/drawing/2014/main" id="{978E5236-468E-4776-AB50-4455BE827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429000"/>
            <a:ext cx="4320480" cy="3130848"/>
          </a:xfrm>
          <a:prstGeom prst="rect">
            <a:avLst/>
          </a:prstGeom>
          <a:noFill/>
          <a:extLst>
            <a:ext uri="{909E8E84-426E-40DD-AFC4-6F175D3DCCD1}">
              <a14:hiddenFill xmlns:a14="http://schemas.microsoft.com/office/drawing/2010/main">
                <a:solidFill>
                  <a:srgbClr val="FFFFFF"/>
                </a:solidFill>
              </a14:hiddenFill>
            </a:ext>
          </a:extLst>
        </p:spPr>
      </p:pic>
      <p:sp>
        <p:nvSpPr>
          <p:cNvPr id="7" name="タイトル 1">
            <a:extLst>
              <a:ext uri="{FF2B5EF4-FFF2-40B4-BE49-F238E27FC236}">
                <a16:creationId xmlns:a16="http://schemas.microsoft.com/office/drawing/2014/main" id="{67F0E455-3E8A-4D97-8509-E36C57DDF186}"/>
              </a:ext>
            </a:extLst>
          </p:cNvPr>
          <p:cNvSpPr>
            <a:spLocks noGrp="1"/>
          </p:cNvSpPr>
          <p:nvPr>
            <p:ph type="title"/>
          </p:nvPr>
        </p:nvSpPr>
        <p:spPr>
          <a:xfrm>
            <a:off x="251520" y="268084"/>
            <a:ext cx="3816424" cy="644426"/>
          </a:xfrm>
          <a:solidFill>
            <a:srgbClr val="002060"/>
          </a:solidFill>
        </p:spPr>
        <p:txBody>
          <a:bodyPr/>
          <a:lstStyle/>
          <a:p>
            <a:r>
              <a:rPr kumimoji="1" lang="ja-JP" altLang="en-US" sz="3200" dirty="0">
                <a:solidFill>
                  <a:schemeClr val="bg1"/>
                </a:solidFill>
              </a:rPr>
              <a:t>学校の近況（</a:t>
            </a:r>
            <a:r>
              <a:rPr kumimoji="1" lang="en-US" altLang="ja-JP" sz="3200" dirty="0">
                <a:solidFill>
                  <a:schemeClr val="bg1"/>
                </a:solidFill>
              </a:rPr>
              <a:t>8/14</a:t>
            </a:r>
            <a:r>
              <a:rPr kumimoji="1" lang="ja-JP" altLang="en-US" sz="3200" dirty="0">
                <a:solidFill>
                  <a:schemeClr val="bg1"/>
                </a:solidFill>
              </a:rPr>
              <a:t>）</a:t>
            </a:r>
          </a:p>
        </p:txBody>
      </p:sp>
    </p:spTree>
    <p:extLst>
      <p:ext uri="{BB962C8B-B14F-4D97-AF65-F5344CB8AC3E}">
        <p14:creationId xmlns:p14="http://schemas.microsoft.com/office/powerpoint/2010/main" val="331809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CA948C4-2B0B-417F-910C-F21018E38F63}"/>
              </a:ext>
            </a:extLst>
          </p:cNvPr>
          <p:cNvSpPr>
            <a:spLocks noGrp="1"/>
          </p:cNvSpPr>
          <p:nvPr>
            <p:ph idx="1"/>
          </p:nvPr>
        </p:nvSpPr>
        <p:spPr>
          <a:xfrm>
            <a:off x="457200" y="1268760"/>
            <a:ext cx="8229600" cy="4857403"/>
          </a:xfrm>
        </p:spPr>
        <p:txBody>
          <a:bodyPr/>
          <a:lstStyle/>
          <a:p>
            <a:r>
              <a:rPr kumimoji="1" lang="ja-JP" altLang="en-US" sz="2800" dirty="0"/>
              <a:t>（産・官・学連携事業）</a:t>
            </a:r>
            <a:r>
              <a:rPr kumimoji="1" lang="en-US" altLang="ja-JP" dirty="0"/>
              <a:t>Tokyo P-TECH</a:t>
            </a:r>
            <a:r>
              <a:rPr kumimoji="1" lang="ja-JP" altLang="en-US" dirty="0"/>
              <a:t>の運用</a:t>
            </a:r>
            <a:endParaRPr kumimoji="1" lang="en-US" altLang="ja-JP" dirty="0"/>
          </a:p>
          <a:p>
            <a:pPr lvl="1"/>
            <a:r>
              <a:rPr lang="ja-JP" altLang="en-US" dirty="0"/>
              <a:t>東京都教育庁主管事業</a:t>
            </a:r>
            <a:endParaRPr lang="en-US" altLang="ja-JP" dirty="0"/>
          </a:p>
          <a:p>
            <a:pPr lvl="1"/>
            <a:r>
              <a:rPr lang="ja-JP" altLang="en-US" dirty="0"/>
              <a:t>工科高校</a:t>
            </a:r>
            <a:r>
              <a:rPr lang="en-US" altLang="ja-JP" dirty="0"/>
              <a:t>3</a:t>
            </a:r>
            <a:r>
              <a:rPr lang="ja-JP" altLang="en-US" dirty="0"/>
              <a:t>年間＋専門学校</a:t>
            </a:r>
            <a:r>
              <a:rPr lang="en-US" altLang="ja-JP" dirty="0"/>
              <a:t>2</a:t>
            </a:r>
            <a:r>
              <a:rPr lang="ja-JP" altLang="en-US" dirty="0"/>
              <a:t>年間で</a:t>
            </a:r>
            <a:r>
              <a:rPr lang="en-US" altLang="ja-JP" dirty="0"/>
              <a:t>IT</a:t>
            </a:r>
            <a:r>
              <a:rPr lang="ja-JP" altLang="en-US" dirty="0"/>
              <a:t>人材育成</a:t>
            </a:r>
            <a:endParaRPr lang="en-US" altLang="ja-JP" dirty="0"/>
          </a:p>
          <a:p>
            <a:pPr lvl="1"/>
            <a:r>
              <a:rPr lang="ja-JP" altLang="en-US" dirty="0"/>
              <a:t>東京</a:t>
            </a:r>
            <a:r>
              <a:rPr kumimoji="1" lang="ja-JP" altLang="en-US" dirty="0"/>
              <a:t>都立荒川工科高等学校（情報技術科）✕日本電子専門学校、</a:t>
            </a:r>
            <a:r>
              <a:rPr kumimoji="1" lang="en-US" altLang="ja-JP" dirty="0"/>
              <a:t>R5</a:t>
            </a:r>
            <a:r>
              <a:rPr kumimoji="1" lang="ja-JP" altLang="en-US" dirty="0"/>
              <a:t>正式運用開始</a:t>
            </a:r>
          </a:p>
          <a:p>
            <a:pPr lvl="2"/>
            <a:r>
              <a:rPr lang="ja-JP" altLang="en-US" dirty="0"/>
              <a:t>情報システム開発科、</a:t>
            </a:r>
            <a:r>
              <a:rPr kumimoji="1" lang="ja-JP" altLang="en-US" dirty="0"/>
              <a:t>柳橋科長が、「工業情報数理」授業科目担当</a:t>
            </a:r>
          </a:p>
          <a:p>
            <a:pPr lvl="1"/>
            <a:r>
              <a:rPr kumimoji="1" lang="en-US" altLang="ja-JP" dirty="0"/>
              <a:t>9</a:t>
            </a:r>
            <a:r>
              <a:rPr kumimoji="1" lang="ja-JP" altLang="en-US" dirty="0"/>
              <a:t>月</a:t>
            </a:r>
            <a:r>
              <a:rPr kumimoji="1" lang="en-US" altLang="ja-JP" dirty="0"/>
              <a:t>14</a:t>
            </a:r>
            <a:r>
              <a:rPr kumimoji="1" lang="ja-JP" altLang="en-US" dirty="0"/>
              <a:t>日（木）上級学校見学会</a:t>
            </a:r>
            <a:endParaRPr kumimoji="1" lang="en-US" altLang="ja-JP" dirty="0"/>
          </a:p>
          <a:p>
            <a:pPr lvl="2"/>
            <a:r>
              <a:rPr kumimoji="1" lang="ja-JP" altLang="en-US" dirty="0"/>
              <a:t>体験授業</a:t>
            </a:r>
            <a:r>
              <a:rPr kumimoji="1" lang="en-US" altLang="ja-JP" dirty="0"/>
              <a:t>4</a:t>
            </a:r>
            <a:r>
              <a:rPr kumimoji="1" lang="ja-JP" altLang="en-US" dirty="0"/>
              <a:t>コース運用、　情報技術科</a:t>
            </a:r>
            <a:r>
              <a:rPr kumimoji="1" lang="en-US" altLang="ja-JP" dirty="0"/>
              <a:t>2</a:t>
            </a:r>
            <a:r>
              <a:rPr kumimoji="1" lang="ja-JP" altLang="en-US" dirty="0"/>
              <a:t>年生</a:t>
            </a:r>
            <a:r>
              <a:rPr kumimoji="1" lang="en-US" altLang="ja-JP" dirty="0"/>
              <a:t>50</a:t>
            </a:r>
            <a:r>
              <a:rPr kumimoji="1" lang="ja-JP" altLang="en-US" dirty="0"/>
              <a:t>名参加</a:t>
            </a:r>
          </a:p>
        </p:txBody>
      </p:sp>
      <p:sp>
        <p:nvSpPr>
          <p:cNvPr id="4" name="スライド番号プレースホルダー 3">
            <a:extLst>
              <a:ext uri="{FF2B5EF4-FFF2-40B4-BE49-F238E27FC236}">
                <a16:creationId xmlns:a16="http://schemas.microsoft.com/office/drawing/2014/main" id="{0477B290-6D9A-419B-9F2E-FAA776EF0B66}"/>
              </a:ext>
            </a:extLst>
          </p:cNvPr>
          <p:cNvSpPr>
            <a:spLocks noGrp="1"/>
          </p:cNvSpPr>
          <p:nvPr>
            <p:ph type="sldNum" sz="quarter" idx="12"/>
          </p:nvPr>
        </p:nvSpPr>
        <p:spPr/>
        <p:txBody>
          <a:bodyPr/>
          <a:lstStyle/>
          <a:p>
            <a:fld id="{60404855-D366-4174-AB30-A4D70690ECC8}" type="slidenum">
              <a:rPr lang="en-US" altLang="ja-JP" smtClean="0">
                <a:solidFill>
                  <a:srgbClr val="000000"/>
                </a:solidFill>
              </a:rPr>
              <a:pPr/>
              <a:t>15</a:t>
            </a:fld>
            <a:endParaRPr lang="en-US" altLang="ja-JP" dirty="0">
              <a:solidFill>
                <a:srgbClr val="000000"/>
              </a:solidFill>
            </a:endParaRPr>
          </a:p>
        </p:txBody>
      </p:sp>
      <p:sp>
        <p:nvSpPr>
          <p:cNvPr id="6" name="タイトル 1">
            <a:extLst>
              <a:ext uri="{FF2B5EF4-FFF2-40B4-BE49-F238E27FC236}">
                <a16:creationId xmlns:a16="http://schemas.microsoft.com/office/drawing/2014/main" id="{3B40BBE9-F7EC-48C5-8349-323FD44DC69D}"/>
              </a:ext>
            </a:extLst>
          </p:cNvPr>
          <p:cNvSpPr>
            <a:spLocks noGrp="1"/>
          </p:cNvSpPr>
          <p:nvPr>
            <p:ph type="title"/>
          </p:nvPr>
        </p:nvSpPr>
        <p:spPr>
          <a:xfrm>
            <a:off x="251520" y="268084"/>
            <a:ext cx="3816424" cy="644426"/>
          </a:xfrm>
          <a:solidFill>
            <a:srgbClr val="002060"/>
          </a:solidFill>
        </p:spPr>
        <p:txBody>
          <a:bodyPr/>
          <a:lstStyle/>
          <a:p>
            <a:r>
              <a:rPr kumimoji="1" lang="ja-JP" altLang="en-US" sz="3200" dirty="0">
                <a:solidFill>
                  <a:schemeClr val="bg1"/>
                </a:solidFill>
              </a:rPr>
              <a:t>学校の近況（</a:t>
            </a:r>
            <a:r>
              <a:rPr kumimoji="1" lang="en-US" altLang="ja-JP" sz="3200" dirty="0">
                <a:solidFill>
                  <a:schemeClr val="bg1"/>
                </a:solidFill>
              </a:rPr>
              <a:t>9/14</a:t>
            </a:r>
            <a:r>
              <a:rPr kumimoji="1" lang="ja-JP" altLang="en-US" sz="3200" dirty="0">
                <a:solidFill>
                  <a:schemeClr val="bg1"/>
                </a:solidFill>
              </a:rPr>
              <a:t>）</a:t>
            </a:r>
          </a:p>
        </p:txBody>
      </p:sp>
    </p:spTree>
    <p:extLst>
      <p:ext uri="{BB962C8B-B14F-4D97-AF65-F5344CB8AC3E}">
        <p14:creationId xmlns:p14="http://schemas.microsoft.com/office/powerpoint/2010/main" val="4120059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第26回スポーツフェスティバルin東京ドーム公式サイト公開！">
            <a:extLst>
              <a:ext uri="{FF2B5EF4-FFF2-40B4-BE49-F238E27FC236}">
                <a16:creationId xmlns:a16="http://schemas.microsoft.com/office/drawing/2014/main" id="{04923F4C-3FBA-4947-A2B2-5848037F9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247" y="2996952"/>
            <a:ext cx="5868144" cy="3306944"/>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a:extLst>
              <a:ext uri="{FF2B5EF4-FFF2-40B4-BE49-F238E27FC236}">
                <a16:creationId xmlns:a16="http://schemas.microsoft.com/office/drawing/2014/main" id="{7B1224A6-4100-4A63-9C66-B88F9243BE4E}"/>
              </a:ext>
            </a:extLst>
          </p:cNvPr>
          <p:cNvSpPr>
            <a:spLocks noGrp="1"/>
          </p:cNvSpPr>
          <p:nvPr>
            <p:ph idx="1"/>
          </p:nvPr>
        </p:nvSpPr>
        <p:spPr>
          <a:xfrm>
            <a:off x="457200" y="1412776"/>
            <a:ext cx="8229600" cy="4713387"/>
          </a:xfrm>
        </p:spPr>
        <p:txBody>
          <a:bodyPr/>
          <a:lstStyle/>
          <a:p>
            <a:r>
              <a:rPr kumimoji="1" lang="en-US" altLang="ja-JP" sz="2800" dirty="0"/>
              <a:t>9</a:t>
            </a:r>
            <a:r>
              <a:rPr kumimoji="1" lang="ja-JP" altLang="en-US" sz="2800" dirty="0"/>
              <a:t>月</a:t>
            </a:r>
            <a:r>
              <a:rPr kumimoji="1" lang="en-US" altLang="ja-JP" sz="2800" dirty="0"/>
              <a:t>19</a:t>
            </a:r>
            <a:r>
              <a:rPr kumimoji="1" lang="ja-JP" altLang="en-US" sz="2800" dirty="0"/>
              <a:t>日（火）、第</a:t>
            </a:r>
            <a:r>
              <a:rPr kumimoji="1" lang="en-US" altLang="ja-JP" sz="2800" dirty="0"/>
              <a:t>26</a:t>
            </a:r>
            <a:r>
              <a:rPr kumimoji="1" lang="ja-JP" altLang="en-US" sz="2800" dirty="0"/>
              <a:t>回スポーツフェスティバルを東京ドームにて開催しました。</a:t>
            </a:r>
            <a:endParaRPr kumimoji="1" lang="en-US" altLang="ja-JP" sz="2800" dirty="0"/>
          </a:p>
          <a:p>
            <a:pPr lvl="1"/>
            <a:r>
              <a:rPr lang="en-US" altLang="ja-JP" sz="2400" dirty="0"/>
              <a:t>4</a:t>
            </a:r>
            <a:r>
              <a:rPr lang="ja-JP" altLang="en-US" sz="2400" dirty="0"/>
              <a:t>年ぶりの開催には</a:t>
            </a:r>
            <a:r>
              <a:rPr lang="en-US" altLang="ja-JP" sz="2400" dirty="0" err="1"/>
              <a:t>iU</a:t>
            </a:r>
            <a:r>
              <a:rPr lang="ja-JP" altLang="en-US" sz="2400" dirty="0"/>
              <a:t>学生も参加して、学生・教職員が躍動しました。</a:t>
            </a:r>
            <a:endParaRPr kumimoji="1" lang="ja-JP" altLang="en-US" sz="2400" dirty="0"/>
          </a:p>
        </p:txBody>
      </p:sp>
      <p:sp>
        <p:nvSpPr>
          <p:cNvPr id="4" name="スライド番号プレースホルダー 3">
            <a:extLst>
              <a:ext uri="{FF2B5EF4-FFF2-40B4-BE49-F238E27FC236}">
                <a16:creationId xmlns:a16="http://schemas.microsoft.com/office/drawing/2014/main" id="{FD43D2F9-033E-4978-94C1-F720483F6592}"/>
              </a:ext>
            </a:extLst>
          </p:cNvPr>
          <p:cNvSpPr>
            <a:spLocks noGrp="1"/>
          </p:cNvSpPr>
          <p:nvPr>
            <p:ph type="sldNum" sz="quarter" idx="12"/>
          </p:nvPr>
        </p:nvSpPr>
        <p:spPr/>
        <p:txBody>
          <a:bodyPr/>
          <a:lstStyle/>
          <a:p>
            <a:fld id="{60404855-D366-4174-AB30-A4D70690ECC8}" type="slidenum">
              <a:rPr lang="en-US" altLang="ja-JP" smtClean="0">
                <a:solidFill>
                  <a:srgbClr val="000000"/>
                </a:solidFill>
              </a:rPr>
              <a:pPr/>
              <a:t>16</a:t>
            </a:fld>
            <a:endParaRPr lang="en-US" altLang="ja-JP" dirty="0">
              <a:solidFill>
                <a:srgbClr val="000000"/>
              </a:solidFill>
            </a:endParaRPr>
          </a:p>
        </p:txBody>
      </p:sp>
      <p:sp>
        <p:nvSpPr>
          <p:cNvPr id="6" name="タイトル 1">
            <a:extLst>
              <a:ext uri="{FF2B5EF4-FFF2-40B4-BE49-F238E27FC236}">
                <a16:creationId xmlns:a16="http://schemas.microsoft.com/office/drawing/2014/main" id="{D6C86F11-BEA1-4FB9-9D20-0F896430A03B}"/>
              </a:ext>
            </a:extLst>
          </p:cNvPr>
          <p:cNvSpPr>
            <a:spLocks noGrp="1"/>
          </p:cNvSpPr>
          <p:nvPr>
            <p:ph type="title"/>
          </p:nvPr>
        </p:nvSpPr>
        <p:spPr>
          <a:xfrm>
            <a:off x="251520" y="268084"/>
            <a:ext cx="3816424" cy="644426"/>
          </a:xfrm>
          <a:solidFill>
            <a:srgbClr val="002060"/>
          </a:solidFill>
        </p:spPr>
        <p:txBody>
          <a:bodyPr/>
          <a:lstStyle/>
          <a:p>
            <a:r>
              <a:rPr kumimoji="1" lang="ja-JP" altLang="en-US" sz="3200" dirty="0">
                <a:solidFill>
                  <a:schemeClr val="bg1"/>
                </a:solidFill>
              </a:rPr>
              <a:t>学校の近況（</a:t>
            </a:r>
            <a:r>
              <a:rPr kumimoji="1" lang="en-US" altLang="ja-JP" sz="3200" dirty="0">
                <a:solidFill>
                  <a:schemeClr val="bg1"/>
                </a:solidFill>
              </a:rPr>
              <a:t>10/14</a:t>
            </a:r>
            <a:r>
              <a:rPr kumimoji="1" lang="ja-JP" altLang="en-US" sz="3200" dirty="0">
                <a:solidFill>
                  <a:schemeClr val="bg1"/>
                </a:solidFill>
              </a:rPr>
              <a:t>）</a:t>
            </a:r>
          </a:p>
        </p:txBody>
      </p:sp>
    </p:spTree>
    <p:extLst>
      <p:ext uri="{BB962C8B-B14F-4D97-AF65-F5344CB8AC3E}">
        <p14:creationId xmlns:p14="http://schemas.microsoft.com/office/powerpoint/2010/main" val="863625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98D2924-1CD5-4D30-9495-1FB2E2F9D097}"/>
              </a:ext>
            </a:extLst>
          </p:cNvPr>
          <p:cNvSpPr>
            <a:spLocks noGrp="1"/>
          </p:cNvSpPr>
          <p:nvPr>
            <p:ph idx="1"/>
          </p:nvPr>
        </p:nvSpPr>
        <p:spPr>
          <a:xfrm>
            <a:off x="457200" y="1412776"/>
            <a:ext cx="8229600" cy="4713387"/>
          </a:xfrm>
        </p:spPr>
        <p:txBody>
          <a:bodyPr/>
          <a:lstStyle/>
          <a:p>
            <a:r>
              <a:rPr kumimoji="1" lang="en-US" altLang="ja-JP" sz="2800" dirty="0"/>
              <a:t>28</a:t>
            </a:r>
            <a:r>
              <a:rPr kumimoji="1" lang="ja-JP" altLang="en-US" sz="2800" dirty="0"/>
              <a:t>年連続出展！</a:t>
            </a:r>
            <a:endParaRPr kumimoji="1" lang="en-US" altLang="ja-JP" sz="2800" dirty="0"/>
          </a:p>
          <a:p>
            <a:pPr lvl="1"/>
            <a:r>
              <a:rPr kumimoji="1" lang="ja-JP" altLang="en-US" sz="2400" dirty="0"/>
              <a:t>「東京ゲームショウ</a:t>
            </a:r>
            <a:r>
              <a:rPr kumimoji="1" lang="en-US" altLang="ja-JP" sz="2400" dirty="0"/>
              <a:t>2023</a:t>
            </a:r>
            <a:r>
              <a:rPr kumimoji="1" lang="ja-JP" altLang="en-US" sz="2400" dirty="0"/>
              <a:t>（</a:t>
            </a:r>
            <a:r>
              <a:rPr kumimoji="1" lang="en-US" altLang="ja-JP" sz="2400" dirty="0"/>
              <a:t>TOKYO GAME SHOW</a:t>
            </a:r>
            <a:r>
              <a:rPr kumimoji="1" lang="ja-JP" altLang="en-US" sz="2400" dirty="0"/>
              <a:t>）</a:t>
            </a:r>
            <a:endParaRPr kumimoji="1" lang="en-US" altLang="ja-JP" sz="2400" dirty="0"/>
          </a:p>
          <a:p>
            <a:pPr marL="457200" lvl="1" indent="0">
              <a:buNone/>
            </a:pPr>
            <a:r>
              <a:rPr lang="ja-JP" altLang="en-US" sz="2400" dirty="0"/>
              <a:t>　　 </a:t>
            </a:r>
            <a:r>
              <a:rPr kumimoji="1" lang="en-US" altLang="ja-JP" sz="2400" dirty="0"/>
              <a:t>in </a:t>
            </a:r>
            <a:r>
              <a:rPr kumimoji="1" lang="ja-JP" altLang="en-US" sz="2400" dirty="0"/>
              <a:t>幕張メッセ」</a:t>
            </a:r>
          </a:p>
        </p:txBody>
      </p:sp>
      <p:sp>
        <p:nvSpPr>
          <p:cNvPr id="4" name="スライド番号プレースホルダー 3">
            <a:extLst>
              <a:ext uri="{FF2B5EF4-FFF2-40B4-BE49-F238E27FC236}">
                <a16:creationId xmlns:a16="http://schemas.microsoft.com/office/drawing/2014/main" id="{7B714619-7E5B-41E1-9636-F83E59524E84}"/>
              </a:ext>
            </a:extLst>
          </p:cNvPr>
          <p:cNvSpPr>
            <a:spLocks noGrp="1"/>
          </p:cNvSpPr>
          <p:nvPr>
            <p:ph type="sldNum" sz="quarter" idx="12"/>
          </p:nvPr>
        </p:nvSpPr>
        <p:spPr/>
        <p:txBody>
          <a:bodyPr/>
          <a:lstStyle/>
          <a:p>
            <a:fld id="{60404855-D366-4174-AB30-A4D70690ECC8}" type="slidenum">
              <a:rPr lang="en-US" altLang="ja-JP" smtClean="0">
                <a:solidFill>
                  <a:srgbClr val="000000"/>
                </a:solidFill>
              </a:rPr>
              <a:pPr/>
              <a:t>17</a:t>
            </a:fld>
            <a:endParaRPr lang="en-US" altLang="ja-JP" dirty="0">
              <a:solidFill>
                <a:srgbClr val="000000"/>
              </a:solidFill>
            </a:endParaRPr>
          </a:p>
        </p:txBody>
      </p:sp>
      <p:pic>
        <p:nvPicPr>
          <p:cNvPr id="9218" name="Picture 2" descr="東京ゲームショウ2023">
            <a:extLst>
              <a:ext uri="{FF2B5EF4-FFF2-40B4-BE49-F238E27FC236}">
                <a16:creationId xmlns:a16="http://schemas.microsoft.com/office/drawing/2014/main" id="{AA3BEFAC-6E28-4299-91CD-050D25628D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072" y="3068960"/>
            <a:ext cx="7847856" cy="2590065"/>
          </a:xfrm>
          <a:prstGeom prst="rect">
            <a:avLst/>
          </a:prstGeom>
          <a:noFill/>
          <a:extLst>
            <a:ext uri="{909E8E84-426E-40DD-AFC4-6F175D3DCCD1}">
              <a14:hiddenFill xmlns:a14="http://schemas.microsoft.com/office/drawing/2010/main">
                <a:solidFill>
                  <a:srgbClr val="FFFFFF"/>
                </a:solidFill>
              </a14:hiddenFill>
            </a:ext>
          </a:extLst>
        </p:spPr>
      </p:pic>
      <p:sp>
        <p:nvSpPr>
          <p:cNvPr id="7" name="タイトル 1">
            <a:extLst>
              <a:ext uri="{FF2B5EF4-FFF2-40B4-BE49-F238E27FC236}">
                <a16:creationId xmlns:a16="http://schemas.microsoft.com/office/drawing/2014/main" id="{DCAAB96B-DC92-4C75-9C28-8A75D2CEF548}"/>
              </a:ext>
            </a:extLst>
          </p:cNvPr>
          <p:cNvSpPr>
            <a:spLocks noGrp="1"/>
          </p:cNvSpPr>
          <p:nvPr>
            <p:ph type="title"/>
          </p:nvPr>
        </p:nvSpPr>
        <p:spPr>
          <a:xfrm>
            <a:off x="251520" y="268084"/>
            <a:ext cx="3816424" cy="644426"/>
          </a:xfrm>
          <a:solidFill>
            <a:srgbClr val="002060"/>
          </a:solidFill>
        </p:spPr>
        <p:txBody>
          <a:bodyPr/>
          <a:lstStyle/>
          <a:p>
            <a:r>
              <a:rPr kumimoji="1" lang="ja-JP" altLang="en-US" sz="3200" dirty="0">
                <a:solidFill>
                  <a:schemeClr val="bg1"/>
                </a:solidFill>
              </a:rPr>
              <a:t>学校の近況（</a:t>
            </a:r>
            <a:r>
              <a:rPr kumimoji="1" lang="en-US" altLang="ja-JP" sz="3200" dirty="0">
                <a:solidFill>
                  <a:schemeClr val="bg1"/>
                </a:solidFill>
              </a:rPr>
              <a:t>11/14</a:t>
            </a:r>
            <a:r>
              <a:rPr kumimoji="1" lang="ja-JP" altLang="en-US" sz="3200" dirty="0">
                <a:solidFill>
                  <a:schemeClr val="bg1"/>
                </a:solidFill>
              </a:rPr>
              <a:t>）</a:t>
            </a:r>
          </a:p>
        </p:txBody>
      </p:sp>
    </p:spTree>
    <p:extLst>
      <p:ext uri="{BB962C8B-B14F-4D97-AF65-F5344CB8AC3E}">
        <p14:creationId xmlns:p14="http://schemas.microsoft.com/office/powerpoint/2010/main" val="4129194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FE58FF3-8821-4190-B273-238EE5990806}"/>
              </a:ext>
            </a:extLst>
          </p:cNvPr>
          <p:cNvSpPr>
            <a:spLocks noGrp="1"/>
          </p:cNvSpPr>
          <p:nvPr>
            <p:ph idx="1"/>
          </p:nvPr>
        </p:nvSpPr>
        <p:spPr>
          <a:xfrm>
            <a:off x="457200" y="1196752"/>
            <a:ext cx="8229600" cy="4929411"/>
          </a:xfrm>
        </p:spPr>
        <p:txBody>
          <a:bodyPr/>
          <a:lstStyle/>
          <a:p>
            <a:r>
              <a:rPr kumimoji="1" lang="ja-JP" altLang="en-US" sz="2400" dirty="0"/>
              <a:t>東京出入国在留管理局から「適正校（クラス</a:t>
            </a:r>
            <a:r>
              <a:rPr kumimoji="1" lang="en-US" altLang="ja-JP" sz="2400" dirty="0"/>
              <a:t>Ⅰ</a:t>
            </a:r>
            <a:r>
              <a:rPr kumimoji="1" lang="ja-JP" altLang="en-US" sz="2400" dirty="0"/>
              <a:t>）」として選定されました。</a:t>
            </a:r>
            <a:r>
              <a:rPr kumimoji="1" lang="ja-JP" altLang="en-US" sz="1800" dirty="0"/>
              <a:t>（</a:t>
            </a:r>
            <a:r>
              <a:rPr lang="en-US" altLang="ja-JP" sz="1800" dirty="0"/>
              <a:t>10</a:t>
            </a:r>
            <a:r>
              <a:rPr lang="ja-JP" altLang="en-US" sz="1800" dirty="0"/>
              <a:t>月</a:t>
            </a:r>
            <a:r>
              <a:rPr lang="en-US" altLang="ja-JP" sz="1800" dirty="0"/>
              <a:t>16</a:t>
            </a:r>
            <a:r>
              <a:rPr lang="ja-JP" altLang="en-US" sz="1800" dirty="0"/>
              <a:t>日（月））</a:t>
            </a:r>
            <a:endParaRPr kumimoji="1" lang="en-US" altLang="ja-JP" sz="1800" dirty="0"/>
          </a:p>
          <a:p>
            <a:pPr lvl="1"/>
            <a:r>
              <a:rPr kumimoji="1" lang="ja-JP" altLang="en-US" sz="2000" dirty="0"/>
              <a:t>選定の概要</a:t>
            </a:r>
          </a:p>
          <a:p>
            <a:pPr lvl="2"/>
            <a:r>
              <a:rPr kumimoji="1" lang="ja-JP" altLang="en-US" sz="1800" dirty="0"/>
              <a:t>出入国在留管理庁においては、留学生に係る入国・在留審査を適切かつ円滑に行う観点から、毎年、在留資格「留学」により留学生を受け入れている教育機関の中から適正校（留学生の在籍管理が適正に行われていると認められる教育機関）を選定しています。</a:t>
            </a:r>
          </a:p>
          <a:p>
            <a:pPr lvl="2"/>
            <a:r>
              <a:rPr kumimoji="1" lang="ja-JP" altLang="en-US" sz="1800" dirty="0"/>
              <a:t>　適正校として選定された教育機関は、在籍する留学生が在留許可の申請を行う際に提出書類の一部が省略されるなど、手続の簡素化の対象となります。</a:t>
            </a:r>
            <a:endParaRPr kumimoji="1" lang="en-US" altLang="ja-JP" sz="1800" dirty="0"/>
          </a:p>
          <a:p>
            <a:pPr lvl="1"/>
            <a:r>
              <a:rPr kumimoji="1" lang="ja-JP" altLang="en-US" sz="2000" dirty="0"/>
              <a:t>適正校のクラス分け</a:t>
            </a:r>
          </a:p>
          <a:p>
            <a:pPr lvl="2"/>
            <a:r>
              <a:rPr kumimoji="1" lang="ja-JP" altLang="en-US" sz="1800" dirty="0"/>
              <a:t>適正校として選定された教育機関のうち、次のアからウまでの基準を全て満たし、特に在籍管理が適正であると認められる教育機関を「適正校（クラス</a:t>
            </a:r>
            <a:r>
              <a:rPr kumimoji="1" lang="en-US" altLang="ja-JP" sz="1800" dirty="0"/>
              <a:t>Ⅰ</a:t>
            </a:r>
            <a:r>
              <a:rPr kumimoji="1" lang="ja-JP" altLang="en-US" sz="1800" dirty="0"/>
              <a:t>）」に選定し、それ以外の適正校については、「適正校（クラス</a:t>
            </a:r>
            <a:r>
              <a:rPr kumimoji="1" lang="en-US" altLang="ja-JP" sz="1800" dirty="0"/>
              <a:t>Ⅱ</a:t>
            </a:r>
            <a:r>
              <a:rPr kumimoji="1" lang="ja-JP" altLang="en-US" sz="1800" dirty="0"/>
              <a:t>）」に選定します。</a:t>
            </a:r>
          </a:p>
          <a:p>
            <a:pPr lvl="2"/>
            <a:r>
              <a:rPr kumimoji="1" lang="ja-JP" altLang="en-US" sz="1800" dirty="0"/>
              <a:t>適正校（クラス</a:t>
            </a:r>
            <a:r>
              <a:rPr kumimoji="1" lang="en-US" altLang="ja-JP" sz="1800" dirty="0"/>
              <a:t>Ⅰ</a:t>
            </a:r>
            <a:r>
              <a:rPr kumimoji="1" lang="ja-JP" altLang="en-US" sz="1800" dirty="0"/>
              <a:t>）に選定された教育機関は、諸申請における提出書類が更に簡素化されます。</a:t>
            </a:r>
          </a:p>
        </p:txBody>
      </p:sp>
      <p:sp>
        <p:nvSpPr>
          <p:cNvPr id="4" name="スライド番号プレースホルダー 3">
            <a:extLst>
              <a:ext uri="{FF2B5EF4-FFF2-40B4-BE49-F238E27FC236}">
                <a16:creationId xmlns:a16="http://schemas.microsoft.com/office/drawing/2014/main" id="{8F9685E0-FF62-4B05-8073-9A77F26E616B}"/>
              </a:ext>
            </a:extLst>
          </p:cNvPr>
          <p:cNvSpPr>
            <a:spLocks noGrp="1"/>
          </p:cNvSpPr>
          <p:nvPr>
            <p:ph type="sldNum" sz="quarter" idx="12"/>
          </p:nvPr>
        </p:nvSpPr>
        <p:spPr/>
        <p:txBody>
          <a:bodyPr/>
          <a:lstStyle/>
          <a:p>
            <a:fld id="{60404855-D366-4174-AB30-A4D70690ECC8}" type="slidenum">
              <a:rPr lang="en-US" altLang="ja-JP" smtClean="0">
                <a:solidFill>
                  <a:srgbClr val="000000"/>
                </a:solidFill>
              </a:rPr>
              <a:pPr/>
              <a:t>18</a:t>
            </a:fld>
            <a:endParaRPr lang="en-US" altLang="ja-JP" dirty="0">
              <a:solidFill>
                <a:srgbClr val="000000"/>
              </a:solidFill>
            </a:endParaRPr>
          </a:p>
        </p:txBody>
      </p:sp>
      <p:sp>
        <p:nvSpPr>
          <p:cNvPr id="6" name="タイトル 1">
            <a:extLst>
              <a:ext uri="{FF2B5EF4-FFF2-40B4-BE49-F238E27FC236}">
                <a16:creationId xmlns:a16="http://schemas.microsoft.com/office/drawing/2014/main" id="{CCDEC2AF-7161-4067-B3B5-92BC0D3241B1}"/>
              </a:ext>
            </a:extLst>
          </p:cNvPr>
          <p:cNvSpPr>
            <a:spLocks noGrp="1"/>
          </p:cNvSpPr>
          <p:nvPr>
            <p:ph type="title"/>
          </p:nvPr>
        </p:nvSpPr>
        <p:spPr>
          <a:xfrm>
            <a:off x="251520" y="268084"/>
            <a:ext cx="3816424" cy="644426"/>
          </a:xfrm>
          <a:solidFill>
            <a:srgbClr val="002060"/>
          </a:solidFill>
        </p:spPr>
        <p:txBody>
          <a:bodyPr/>
          <a:lstStyle/>
          <a:p>
            <a:r>
              <a:rPr kumimoji="1" lang="ja-JP" altLang="en-US" sz="3200" dirty="0">
                <a:solidFill>
                  <a:schemeClr val="bg1"/>
                </a:solidFill>
              </a:rPr>
              <a:t>学校の近況（</a:t>
            </a:r>
            <a:r>
              <a:rPr kumimoji="1" lang="en-US" altLang="ja-JP" sz="3200" dirty="0">
                <a:solidFill>
                  <a:schemeClr val="bg1"/>
                </a:solidFill>
              </a:rPr>
              <a:t>12/14</a:t>
            </a:r>
            <a:r>
              <a:rPr kumimoji="1" lang="ja-JP" altLang="en-US" sz="3200" dirty="0">
                <a:solidFill>
                  <a:schemeClr val="bg1"/>
                </a:solidFill>
              </a:rPr>
              <a:t>）</a:t>
            </a:r>
          </a:p>
        </p:txBody>
      </p:sp>
    </p:spTree>
    <p:extLst>
      <p:ext uri="{BB962C8B-B14F-4D97-AF65-F5344CB8AC3E}">
        <p14:creationId xmlns:p14="http://schemas.microsoft.com/office/powerpoint/2010/main" val="1382392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F620603-0585-4130-81E9-BB8519ACD17D}"/>
              </a:ext>
            </a:extLst>
          </p:cNvPr>
          <p:cNvSpPr>
            <a:spLocks noGrp="1"/>
          </p:cNvSpPr>
          <p:nvPr>
            <p:ph idx="1"/>
          </p:nvPr>
        </p:nvSpPr>
        <p:spPr>
          <a:xfrm>
            <a:off x="457200" y="1125415"/>
            <a:ext cx="8229600" cy="5000748"/>
          </a:xfrm>
        </p:spPr>
        <p:txBody>
          <a:bodyPr/>
          <a:lstStyle/>
          <a:p>
            <a:r>
              <a:rPr kumimoji="1" lang="en-US" altLang="ja-JP" sz="2800" dirty="0"/>
              <a:t>10</a:t>
            </a:r>
            <a:r>
              <a:rPr kumimoji="1" lang="ja-JP" altLang="en-US" sz="2800" dirty="0"/>
              <a:t>月</a:t>
            </a:r>
            <a:r>
              <a:rPr kumimoji="1" lang="en-US" altLang="ja-JP" sz="2800" dirty="0"/>
              <a:t>28</a:t>
            </a:r>
            <a:r>
              <a:rPr kumimoji="1" lang="ja-JP" altLang="en-US" sz="2800" dirty="0"/>
              <a:t>日（土）</a:t>
            </a:r>
            <a:r>
              <a:rPr kumimoji="1" lang="en-US" altLang="ja-JP" sz="2800" dirty="0"/>
              <a:t>-29</a:t>
            </a:r>
            <a:r>
              <a:rPr kumimoji="1" lang="ja-JP" altLang="en-US" sz="2800" dirty="0"/>
              <a:t>日（日）、</a:t>
            </a:r>
            <a:r>
              <a:rPr lang="ja-JP" altLang="en-US" sz="2800" dirty="0"/>
              <a:t>日専祭を開催しました。</a:t>
            </a:r>
            <a:endParaRPr lang="en-US" altLang="ja-JP" sz="2800" dirty="0"/>
          </a:p>
          <a:p>
            <a:pPr lvl="1"/>
            <a:r>
              <a:rPr lang="en-US" altLang="ja-JP" sz="2400" dirty="0"/>
              <a:t>TAKE</a:t>
            </a:r>
            <a:r>
              <a:rPr lang="ja-JP" altLang="en-US" sz="2400" dirty="0"/>
              <a:t> </a:t>
            </a:r>
            <a:r>
              <a:rPr lang="en-US" altLang="ja-JP" sz="2400" dirty="0"/>
              <a:t>ACTION</a:t>
            </a:r>
            <a:r>
              <a:rPr lang="ja-JP" altLang="en-US" sz="2400" dirty="0"/>
              <a:t> </a:t>
            </a:r>
            <a:r>
              <a:rPr lang="en-US" altLang="ja-JP" sz="2400" dirty="0"/>
              <a:t>!</a:t>
            </a:r>
            <a:r>
              <a:rPr lang="ja-JP" altLang="en-US" sz="2400" dirty="0"/>
              <a:t> をキャッチフレーズに、学習成果発表、声優トークショー、屋台などが繰り広げられました。</a:t>
            </a:r>
            <a:endParaRPr lang="en-US" altLang="ja-JP" sz="2400" dirty="0"/>
          </a:p>
          <a:p>
            <a:endParaRPr kumimoji="1" lang="ja-JP" altLang="en-US" sz="2800" dirty="0"/>
          </a:p>
        </p:txBody>
      </p:sp>
      <p:sp>
        <p:nvSpPr>
          <p:cNvPr id="4" name="スライド番号プレースホルダー 3">
            <a:extLst>
              <a:ext uri="{FF2B5EF4-FFF2-40B4-BE49-F238E27FC236}">
                <a16:creationId xmlns:a16="http://schemas.microsoft.com/office/drawing/2014/main" id="{8C2012B7-AFC2-4ABB-9AD2-47CE48C4244F}"/>
              </a:ext>
            </a:extLst>
          </p:cNvPr>
          <p:cNvSpPr>
            <a:spLocks noGrp="1"/>
          </p:cNvSpPr>
          <p:nvPr>
            <p:ph type="sldNum" sz="quarter" idx="12"/>
          </p:nvPr>
        </p:nvSpPr>
        <p:spPr/>
        <p:txBody>
          <a:bodyPr/>
          <a:lstStyle/>
          <a:p>
            <a:fld id="{60404855-D366-4174-AB30-A4D70690ECC8}" type="slidenum">
              <a:rPr lang="en-US" altLang="ja-JP" smtClean="0">
                <a:solidFill>
                  <a:srgbClr val="000000"/>
                </a:solidFill>
              </a:rPr>
              <a:pPr/>
              <a:t>19</a:t>
            </a:fld>
            <a:endParaRPr lang="en-US" altLang="ja-JP" dirty="0">
              <a:solidFill>
                <a:srgbClr val="000000"/>
              </a:solidFill>
            </a:endParaRPr>
          </a:p>
        </p:txBody>
      </p:sp>
      <p:pic>
        <p:nvPicPr>
          <p:cNvPr id="7" name="図 6">
            <a:extLst>
              <a:ext uri="{FF2B5EF4-FFF2-40B4-BE49-F238E27FC236}">
                <a16:creationId xmlns:a16="http://schemas.microsoft.com/office/drawing/2014/main" id="{180728BB-18E0-40DB-A5AE-E30FB190858A}"/>
              </a:ext>
            </a:extLst>
          </p:cNvPr>
          <p:cNvPicPr>
            <a:picLocks noChangeAspect="1"/>
          </p:cNvPicPr>
          <p:nvPr/>
        </p:nvPicPr>
        <p:blipFill>
          <a:blip r:embed="rId2"/>
          <a:stretch>
            <a:fillRect/>
          </a:stretch>
        </p:blipFill>
        <p:spPr>
          <a:xfrm>
            <a:off x="1547664" y="2852576"/>
            <a:ext cx="6048672" cy="3307867"/>
          </a:xfrm>
          <a:prstGeom prst="rect">
            <a:avLst/>
          </a:prstGeom>
        </p:spPr>
      </p:pic>
      <p:sp>
        <p:nvSpPr>
          <p:cNvPr id="8" name="タイトル 1">
            <a:extLst>
              <a:ext uri="{FF2B5EF4-FFF2-40B4-BE49-F238E27FC236}">
                <a16:creationId xmlns:a16="http://schemas.microsoft.com/office/drawing/2014/main" id="{8A1C75C1-B0E1-4F4A-B93C-A20CF0DA21FC}"/>
              </a:ext>
            </a:extLst>
          </p:cNvPr>
          <p:cNvSpPr>
            <a:spLocks noGrp="1"/>
          </p:cNvSpPr>
          <p:nvPr>
            <p:ph type="title"/>
          </p:nvPr>
        </p:nvSpPr>
        <p:spPr>
          <a:xfrm>
            <a:off x="251520" y="268084"/>
            <a:ext cx="3816424" cy="644426"/>
          </a:xfrm>
          <a:solidFill>
            <a:srgbClr val="002060"/>
          </a:solidFill>
        </p:spPr>
        <p:txBody>
          <a:bodyPr/>
          <a:lstStyle/>
          <a:p>
            <a:r>
              <a:rPr kumimoji="1" lang="ja-JP" altLang="en-US" sz="3200" dirty="0">
                <a:solidFill>
                  <a:schemeClr val="bg1"/>
                </a:solidFill>
              </a:rPr>
              <a:t>学校の近況（</a:t>
            </a:r>
            <a:r>
              <a:rPr kumimoji="1" lang="en-US" altLang="ja-JP" sz="3200" dirty="0">
                <a:solidFill>
                  <a:schemeClr val="bg1"/>
                </a:solidFill>
              </a:rPr>
              <a:t>13/14</a:t>
            </a:r>
            <a:r>
              <a:rPr kumimoji="1" lang="ja-JP" altLang="en-US" sz="3200" dirty="0">
                <a:solidFill>
                  <a:schemeClr val="bg1"/>
                </a:solidFill>
              </a:rPr>
              <a:t>）</a:t>
            </a:r>
          </a:p>
        </p:txBody>
      </p:sp>
    </p:spTree>
    <p:extLst>
      <p:ext uri="{BB962C8B-B14F-4D97-AF65-F5344CB8AC3E}">
        <p14:creationId xmlns:p14="http://schemas.microsoft.com/office/powerpoint/2010/main" val="2245112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ctrTitle" idx="4294967295"/>
          </p:nvPr>
        </p:nvSpPr>
        <p:spPr>
          <a:xfrm>
            <a:off x="755576" y="1916832"/>
            <a:ext cx="7772400" cy="2738437"/>
          </a:xfrm>
        </p:spPr>
        <p:txBody>
          <a:bodyPr/>
          <a:lstStyle/>
          <a:p>
            <a:pPr eaLnBrk="1" hangingPunct="1"/>
            <a:r>
              <a:rPr lang="ja-JP" altLang="en-US" sz="4800" dirty="0"/>
              <a:t>校 長 挨 拶</a:t>
            </a:r>
            <a:br>
              <a:rPr lang="ja-JP" altLang="en-US" sz="4800" dirty="0"/>
            </a:br>
            <a:br>
              <a:rPr lang="ja-JP" altLang="en-US" sz="4800" dirty="0"/>
            </a:br>
            <a:r>
              <a:rPr lang="ja-JP" altLang="en-US" sz="4800" dirty="0"/>
              <a:t>船 山　世 界</a:t>
            </a:r>
          </a:p>
        </p:txBody>
      </p:sp>
      <p:sp>
        <p:nvSpPr>
          <p:cNvPr id="2" name="スライド番号プレースホルダー 1"/>
          <p:cNvSpPr>
            <a:spLocks noGrp="1"/>
          </p:cNvSpPr>
          <p:nvPr>
            <p:ph type="sldNum" sz="quarter" idx="12"/>
          </p:nvPr>
        </p:nvSpPr>
        <p:spPr/>
        <p:txBody>
          <a:bodyPr/>
          <a:lstStyle/>
          <a:p>
            <a:fld id="{BAACD947-BBAA-4DC8-8BE9-EC36A0AEE2D8}" type="slidenum">
              <a:rPr lang="en-US" altLang="ja-JP" smtClean="0"/>
              <a:pPr/>
              <a:t>2</a:t>
            </a:fld>
            <a:endParaRPr lang="en-US" altLang="ja-JP" dirty="0"/>
          </a:p>
        </p:txBody>
      </p:sp>
    </p:spTree>
    <p:extLst>
      <p:ext uri="{BB962C8B-B14F-4D97-AF65-F5344CB8AC3E}">
        <p14:creationId xmlns:p14="http://schemas.microsoft.com/office/powerpoint/2010/main" val="951157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E1BEA59-8C13-4BEA-A3FF-2B198125C1B3}"/>
              </a:ext>
            </a:extLst>
          </p:cNvPr>
          <p:cNvSpPr>
            <a:spLocks noGrp="1"/>
          </p:cNvSpPr>
          <p:nvPr>
            <p:ph idx="1"/>
          </p:nvPr>
        </p:nvSpPr>
        <p:spPr>
          <a:xfrm>
            <a:off x="457200" y="1340768"/>
            <a:ext cx="8229600" cy="4785395"/>
          </a:xfrm>
        </p:spPr>
        <p:txBody>
          <a:bodyPr/>
          <a:lstStyle/>
          <a:p>
            <a:r>
              <a:rPr kumimoji="1" lang="ja-JP" altLang="en-US" sz="2800" dirty="0"/>
              <a:t>学校法人電子学園中期事業計画</a:t>
            </a:r>
            <a:r>
              <a:rPr kumimoji="1" lang="en-US" altLang="ja-JP" sz="2800" dirty="0"/>
              <a:t>2026-2030</a:t>
            </a:r>
          </a:p>
          <a:p>
            <a:pPr marL="0" indent="0">
              <a:buNone/>
            </a:pPr>
            <a:r>
              <a:rPr lang="ja-JP" altLang="en-US" dirty="0"/>
              <a:t>　</a:t>
            </a:r>
            <a:r>
              <a:rPr kumimoji="1" lang="en-US" altLang="ja-JP" sz="2800" dirty="0"/>
              <a:t>Denshi Vision 2030</a:t>
            </a:r>
            <a:r>
              <a:rPr kumimoji="1" lang="ja-JP" altLang="en-US" sz="2800" dirty="0"/>
              <a:t>　未来をつくる。期待にこたえる。</a:t>
            </a:r>
            <a:r>
              <a:rPr lang="ja-JP" altLang="en-US" sz="2800" dirty="0"/>
              <a:t>　</a:t>
            </a:r>
            <a:endParaRPr lang="en-US" altLang="ja-JP" sz="2800" dirty="0"/>
          </a:p>
          <a:p>
            <a:pPr marL="0" indent="0">
              <a:buNone/>
            </a:pPr>
            <a:r>
              <a:rPr lang="ja-JP" altLang="en-US" sz="2800" dirty="0"/>
              <a:t>　</a:t>
            </a:r>
            <a:r>
              <a:rPr lang="ja-JP" altLang="en-US" sz="2000" dirty="0"/>
              <a:t>（</a:t>
            </a:r>
            <a:r>
              <a:rPr lang="ja-JP" altLang="en-US" sz="2400" dirty="0"/>
              <a:t>テーマ）日本電子専門学校の確かな歩みと新たな未来</a:t>
            </a:r>
            <a:endParaRPr lang="en-US" altLang="ja-JP" dirty="0"/>
          </a:p>
          <a:p>
            <a:pPr lvl="2"/>
            <a:endParaRPr lang="en-US" altLang="ja-JP" dirty="0"/>
          </a:p>
          <a:p>
            <a:pPr lvl="2"/>
            <a:r>
              <a:rPr lang="en-US" altLang="ja-JP" dirty="0"/>
              <a:t>2030</a:t>
            </a:r>
            <a:r>
              <a:rPr lang="ja-JP" altLang="en-US" dirty="0"/>
              <a:t>年、創立</a:t>
            </a:r>
            <a:r>
              <a:rPr lang="en-US" altLang="ja-JP" dirty="0"/>
              <a:t>80</a:t>
            </a:r>
            <a:r>
              <a:rPr lang="ja-JP" altLang="en-US" dirty="0"/>
              <a:t>周年の日本電子専門学校のあるべき姿に向けた課題抽出。</a:t>
            </a:r>
            <a:endParaRPr lang="en-US" altLang="ja-JP" dirty="0"/>
          </a:p>
          <a:p>
            <a:pPr lvl="2"/>
            <a:r>
              <a:rPr kumimoji="1" lang="ja-JP" altLang="en-US" dirty="0"/>
              <a:t>杉浦副校長が中心となり、</a:t>
            </a:r>
            <a:r>
              <a:rPr kumimoji="1" lang="en-US" altLang="ja-JP" dirty="0"/>
              <a:t>10</a:t>
            </a:r>
            <a:r>
              <a:rPr kumimoji="1" lang="ja-JP" altLang="en-US" dirty="0"/>
              <a:t>名以上の教職員メンバーで委員会で議論。</a:t>
            </a:r>
            <a:endParaRPr kumimoji="1" lang="en-US" altLang="ja-JP" dirty="0"/>
          </a:p>
          <a:p>
            <a:pPr lvl="2"/>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AFB48638-12FB-4B62-8EBD-4983F062F180}"/>
              </a:ext>
            </a:extLst>
          </p:cNvPr>
          <p:cNvSpPr>
            <a:spLocks noGrp="1"/>
          </p:cNvSpPr>
          <p:nvPr>
            <p:ph type="sldNum" sz="quarter" idx="12"/>
          </p:nvPr>
        </p:nvSpPr>
        <p:spPr/>
        <p:txBody>
          <a:bodyPr/>
          <a:lstStyle/>
          <a:p>
            <a:fld id="{60404855-D366-4174-AB30-A4D70690ECC8}" type="slidenum">
              <a:rPr lang="en-US" altLang="ja-JP" smtClean="0">
                <a:solidFill>
                  <a:srgbClr val="000000"/>
                </a:solidFill>
              </a:rPr>
              <a:pPr/>
              <a:t>20</a:t>
            </a:fld>
            <a:endParaRPr lang="en-US" altLang="ja-JP" dirty="0">
              <a:solidFill>
                <a:srgbClr val="000000"/>
              </a:solidFill>
            </a:endParaRPr>
          </a:p>
        </p:txBody>
      </p:sp>
      <p:sp>
        <p:nvSpPr>
          <p:cNvPr id="6" name="タイトル 1">
            <a:extLst>
              <a:ext uri="{FF2B5EF4-FFF2-40B4-BE49-F238E27FC236}">
                <a16:creationId xmlns:a16="http://schemas.microsoft.com/office/drawing/2014/main" id="{64CD3136-4567-4B6C-A38B-D3918BD3A073}"/>
              </a:ext>
            </a:extLst>
          </p:cNvPr>
          <p:cNvSpPr>
            <a:spLocks noGrp="1"/>
          </p:cNvSpPr>
          <p:nvPr>
            <p:ph type="title"/>
          </p:nvPr>
        </p:nvSpPr>
        <p:spPr>
          <a:xfrm>
            <a:off x="251520" y="268084"/>
            <a:ext cx="3816424" cy="644426"/>
          </a:xfrm>
          <a:solidFill>
            <a:srgbClr val="002060"/>
          </a:solidFill>
        </p:spPr>
        <p:txBody>
          <a:bodyPr/>
          <a:lstStyle/>
          <a:p>
            <a:r>
              <a:rPr kumimoji="1" lang="ja-JP" altLang="en-US" sz="3200" dirty="0">
                <a:solidFill>
                  <a:schemeClr val="bg1"/>
                </a:solidFill>
              </a:rPr>
              <a:t>学校の近況（</a:t>
            </a:r>
            <a:r>
              <a:rPr kumimoji="1" lang="en-US" altLang="ja-JP" sz="3200" dirty="0">
                <a:solidFill>
                  <a:schemeClr val="bg1"/>
                </a:solidFill>
              </a:rPr>
              <a:t>14/14</a:t>
            </a:r>
            <a:r>
              <a:rPr kumimoji="1" lang="ja-JP" altLang="en-US" sz="3200" dirty="0">
                <a:solidFill>
                  <a:schemeClr val="bg1"/>
                </a:solidFill>
              </a:rPr>
              <a:t>）</a:t>
            </a:r>
          </a:p>
        </p:txBody>
      </p:sp>
    </p:spTree>
    <p:extLst>
      <p:ext uri="{BB962C8B-B14F-4D97-AF65-F5344CB8AC3E}">
        <p14:creationId xmlns:p14="http://schemas.microsoft.com/office/powerpoint/2010/main" val="2492329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26"/>
          <p:cNvSpPr txBox="1">
            <a:spLocks noGrp="1"/>
          </p:cNvSpPr>
          <p:nvPr>
            <p:ph type="title"/>
          </p:nvPr>
        </p:nvSpPr>
        <p:spPr>
          <a:xfrm>
            <a:off x="644038" y="1560801"/>
            <a:ext cx="7772400" cy="1362075"/>
          </a:xfrm>
          <a:prstGeom prst="rect">
            <a:avLst/>
          </a:prstGeom>
          <a:noFill/>
          <a:ln>
            <a:noFill/>
          </a:ln>
        </p:spPr>
        <p:txBody>
          <a:bodyPr spcFirstLastPara="1" wrap="square" lIns="91425" tIns="45700" rIns="91425" bIns="45700" anchor="t" anchorCtr="0">
            <a:noAutofit/>
          </a:bodyPr>
          <a:lstStyle/>
          <a:p>
            <a:pPr marL="742950" lvl="0" indent="-742950" algn="l" rtl="0">
              <a:spcBef>
                <a:spcPts val="0"/>
              </a:spcBef>
              <a:spcAft>
                <a:spcPts val="0"/>
              </a:spcAft>
              <a:buClr>
                <a:srgbClr val="002060"/>
              </a:buClr>
              <a:buSzPts val="4000"/>
              <a:buFont typeface="MS PGothic"/>
              <a:buAutoNum type="arabicPeriod"/>
            </a:pPr>
            <a:r>
              <a:rPr lang="ja-JP" dirty="0">
                <a:solidFill>
                  <a:srgbClr val="002060"/>
                </a:solidFill>
              </a:rPr>
              <a:t>「建学の精神」の実現に向けた「教育の質の保証・向上」</a:t>
            </a:r>
            <a:endParaRPr dirty="0">
              <a:solidFill>
                <a:srgbClr val="002060"/>
              </a:solidFill>
            </a:endParaRPr>
          </a:p>
        </p:txBody>
      </p:sp>
      <p:sp>
        <p:nvSpPr>
          <p:cNvPr id="854" name="Google Shape;854;p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21</a:t>
            </a:fld>
            <a:endParaRPr/>
          </a:p>
        </p:txBody>
      </p:sp>
      <p:sp>
        <p:nvSpPr>
          <p:cNvPr id="856" name="Google Shape;856;p26"/>
          <p:cNvSpPr txBox="1"/>
          <p:nvPr/>
        </p:nvSpPr>
        <p:spPr>
          <a:xfrm>
            <a:off x="539552" y="1114912"/>
            <a:ext cx="3096344" cy="276999"/>
          </a:xfrm>
          <a:prstGeom prst="rect">
            <a:avLst/>
          </a:prstGeom>
          <a:solidFill>
            <a:schemeClr val="lt1">
              <a:alpha val="49803"/>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b="1">
                <a:solidFill>
                  <a:schemeClr val="lt1"/>
                </a:solidFill>
                <a:latin typeface="Arial"/>
                <a:ea typeface="Arial"/>
                <a:cs typeface="Arial"/>
                <a:sym typeface="Arial"/>
              </a:rPr>
              <a:t>グラフィックデザイン科作品展示会ビジュアル</a:t>
            </a:r>
            <a:endParaRPr sz="1200" b="1">
              <a:solidFill>
                <a:schemeClr val="lt1"/>
              </a:solidFill>
              <a:latin typeface="Arial"/>
              <a:ea typeface="Arial"/>
              <a:cs typeface="Arial"/>
              <a:sym typeface="Arial"/>
            </a:endParaRPr>
          </a:p>
        </p:txBody>
      </p:sp>
      <p:graphicFrame>
        <p:nvGraphicFramePr>
          <p:cNvPr id="7" name="グラフ 6">
            <a:extLst>
              <a:ext uri="{FF2B5EF4-FFF2-40B4-BE49-F238E27FC236}">
                <a16:creationId xmlns:a16="http://schemas.microsoft.com/office/drawing/2014/main" id="{00000000-0008-0000-0000-000002000000}"/>
              </a:ext>
            </a:extLst>
          </p:cNvPr>
          <p:cNvGraphicFramePr>
            <a:graphicFrameLocks/>
          </p:cNvGraphicFramePr>
          <p:nvPr/>
        </p:nvGraphicFramePr>
        <p:xfrm>
          <a:off x="988439" y="3115461"/>
          <a:ext cx="5176366" cy="2699570"/>
        </p:xfrm>
        <a:graphic>
          <a:graphicData uri="http://schemas.openxmlformats.org/drawingml/2006/chart">
            <c:chart xmlns:c="http://schemas.openxmlformats.org/drawingml/2006/chart" xmlns:r="http://schemas.openxmlformats.org/officeDocument/2006/relationships" r:id="rId3"/>
          </a:graphicData>
        </a:graphic>
      </p:graphicFrame>
      <p:pic>
        <p:nvPicPr>
          <p:cNvPr id="8" name="グラフィックス 13" descr="教師 単色塗りつぶし">
            <a:extLst>
              <a:ext uri="{FF2B5EF4-FFF2-40B4-BE49-F238E27FC236}">
                <a16:creationId xmlns:a16="http://schemas.microsoft.com/office/drawing/2014/main" id="{3CD70FFE-3436-49EF-AB42-FFE5EB4535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30422" y="3440556"/>
            <a:ext cx="1796461" cy="179646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27"/>
          <p:cNvSpPr txBox="1">
            <a:spLocks noGrp="1"/>
          </p:cNvSpPr>
          <p:nvPr>
            <p:ph type="title"/>
          </p:nvPr>
        </p:nvSpPr>
        <p:spPr>
          <a:xfrm>
            <a:off x="199505" y="196953"/>
            <a:ext cx="5960227" cy="648072"/>
          </a:xfrm>
          <a:prstGeom prst="rect">
            <a:avLst/>
          </a:prstGeom>
          <a:gradFill>
            <a:gsLst>
              <a:gs pos="0">
                <a:schemeClr val="dk2"/>
              </a:gs>
              <a:gs pos="80000">
                <a:srgbClr val="3C7AC5"/>
              </a:gs>
              <a:gs pos="100000">
                <a:srgbClr val="397BC9"/>
              </a:gs>
            </a:gsLst>
            <a:lin ang="16200000" scaled="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sz="3200" dirty="0">
                <a:solidFill>
                  <a:schemeClr val="lt1"/>
                </a:solidFill>
                <a:latin typeface="Arial"/>
                <a:ea typeface="Arial"/>
                <a:cs typeface="Arial"/>
                <a:sym typeface="Arial"/>
              </a:rPr>
              <a:t>学修成果の再設定プロジェクト</a:t>
            </a:r>
            <a:endParaRPr dirty="0"/>
          </a:p>
        </p:txBody>
      </p:sp>
      <p:sp>
        <p:nvSpPr>
          <p:cNvPr id="862" name="Google Shape;862;p27"/>
          <p:cNvSpPr txBox="1">
            <a:spLocks noGrp="1"/>
          </p:cNvSpPr>
          <p:nvPr>
            <p:ph type="body" idx="1"/>
          </p:nvPr>
        </p:nvSpPr>
        <p:spPr>
          <a:xfrm>
            <a:off x="457200" y="1124744"/>
            <a:ext cx="8595360" cy="5001419"/>
          </a:xfrm>
          <a:prstGeom prst="rect">
            <a:avLst/>
          </a:prstGeom>
          <a:noFill/>
          <a:ln>
            <a:noFill/>
          </a:ln>
        </p:spPr>
        <p:txBody>
          <a:bodyPr spcFirstLastPara="1" wrap="square" lIns="91425" tIns="45700" rIns="91425" bIns="45700" anchor="t" anchorCtr="0">
            <a:noAutofit/>
          </a:bodyPr>
          <a:lstStyle/>
          <a:p>
            <a:pPr marL="0" lvl="0" indent="0">
              <a:spcBef>
                <a:spcPts val="0"/>
              </a:spcBef>
              <a:buSzPts val="3200"/>
              <a:buNone/>
            </a:pPr>
            <a:r>
              <a:rPr lang="ja-JP" altLang="en-US" sz="2800" dirty="0"/>
              <a:t>・ディプロマサプリメント（仮称）による学修成果</a:t>
            </a:r>
            <a:endParaRPr lang="en-US" altLang="ja-JP" sz="2800" dirty="0"/>
          </a:p>
          <a:p>
            <a:pPr marL="0" lvl="0" indent="0">
              <a:spcBef>
                <a:spcPts val="0"/>
              </a:spcBef>
              <a:buSzPts val="3200"/>
              <a:buNone/>
            </a:pPr>
            <a:r>
              <a:rPr lang="ja-JP" altLang="en-US" sz="2800" dirty="0"/>
              <a:t>　の可視化</a:t>
            </a:r>
            <a:endParaRPr lang="en-US" altLang="ja-JP" sz="2800" dirty="0"/>
          </a:p>
          <a:p>
            <a:pPr marL="0" lvl="0" indent="0">
              <a:spcBef>
                <a:spcPts val="0"/>
              </a:spcBef>
              <a:buSzPts val="3200"/>
              <a:buNone/>
            </a:pPr>
            <a:endParaRPr lang="en-US" altLang="ja-JP" sz="1050" dirty="0"/>
          </a:p>
          <a:p>
            <a:pPr marL="0" lvl="0" indent="0">
              <a:spcBef>
                <a:spcPts val="0"/>
              </a:spcBef>
              <a:buSzPts val="3200"/>
              <a:buNone/>
            </a:pPr>
            <a:r>
              <a:rPr lang="ja-JP" altLang="en-US" sz="2400" dirty="0"/>
              <a:t>　</a:t>
            </a:r>
            <a:r>
              <a:rPr lang="en-US" altLang="ja-JP" sz="2400" dirty="0"/>
              <a:t>【</a:t>
            </a:r>
            <a:r>
              <a:rPr lang="ja-JP" altLang="en-US" sz="2400" dirty="0"/>
              <a:t>情報処理科（</a:t>
            </a:r>
            <a:r>
              <a:rPr lang="en-US" altLang="ja-JP" sz="2400" dirty="0"/>
              <a:t>2</a:t>
            </a:r>
            <a:r>
              <a:rPr lang="ja-JP" altLang="en-US" sz="2400" dirty="0"/>
              <a:t>年制課程）で試行</a:t>
            </a:r>
            <a:r>
              <a:rPr lang="en-US" altLang="ja-JP" sz="2400" dirty="0"/>
              <a:t>】</a:t>
            </a:r>
          </a:p>
          <a:p>
            <a:pPr marL="0" lvl="0" indent="0">
              <a:spcBef>
                <a:spcPts val="0"/>
              </a:spcBef>
              <a:buSzPts val="3200"/>
              <a:buNone/>
            </a:pPr>
            <a:endParaRPr sz="2400" dirty="0"/>
          </a:p>
        </p:txBody>
      </p:sp>
      <p:sp>
        <p:nvSpPr>
          <p:cNvPr id="863" name="Google Shape;863;p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22</a:t>
            </a:fld>
            <a:endParaRPr/>
          </a:p>
        </p:txBody>
      </p:sp>
      <p:graphicFrame>
        <p:nvGraphicFramePr>
          <p:cNvPr id="8" name="Google Shape;864;p27"/>
          <p:cNvGraphicFramePr/>
          <p:nvPr/>
        </p:nvGraphicFramePr>
        <p:xfrm>
          <a:off x="539552" y="2610197"/>
          <a:ext cx="8330128" cy="3690850"/>
        </p:xfrm>
        <a:graphic>
          <a:graphicData uri="http://schemas.openxmlformats.org/drawingml/2006/table">
            <a:tbl>
              <a:tblPr firstRow="1" firstCol="1" bandRow="1">
                <a:noFill/>
              </a:tblPr>
              <a:tblGrid>
                <a:gridCol w="1688259">
                  <a:extLst>
                    <a:ext uri="{9D8B030D-6E8A-4147-A177-3AD203B41FA5}">
                      <a16:colId xmlns:a16="http://schemas.microsoft.com/office/drawing/2014/main" val="20000"/>
                    </a:ext>
                  </a:extLst>
                </a:gridCol>
                <a:gridCol w="6641869">
                  <a:extLst>
                    <a:ext uri="{9D8B030D-6E8A-4147-A177-3AD203B41FA5}">
                      <a16:colId xmlns:a16="http://schemas.microsoft.com/office/drawing/2014/main" val="20001"/>
                    </a:ext>
                  </a:extLst>
                </a:gridCol>
              </a:tblGrid>
              <a:tr h="2028305">
                <a:tc>
                  <a:txBody>
                    <a:bodyPr/>
                    <a:lstStyle/>
                    <a:p>
                      <a:pPr marL="0" marR="0" lvl="0" indent="0" algn="ctr" rtl="0">
                        <a:spcBef>
                          <a:spcPts val="0"/>
                        </a:spcBef>
                        <a:spcAft>
                          <a:spcPts val="0"/>
                        </a:spcAft>
                        <a:buNone/>
                      </a:pPr>
                      <a:r>
                        <a:rPr lang="ja-JP" altLang="en-US" sz="2000" b="0" dirty="0"/>
                        <a:t>学習分野</a:t>
                      </a:r>
                      <a:endParaRPr sz="2000" b="0" dirty="0">
                        <a:latin typeface="Century"/>
                        <a:ea typeface="Century"/>
                        <a:cs typeface="Century"/>
                        <a:sym typeface="Century"/>
                      </a:endParaRPr>
                    </a:p>
                  </a:txBody>
                  <a:tcPr marL="68575" marR="68575" marT="0" marB="0" anchor="ctr"/>
                </a:tc>
                <a:tc>
                  <a:txBody>
                    <a:bodyPr/>
                    <a:lstStyle/>
                    <a:p>
                      <a:pPr marL="0" marR="0" lvl="0" indent="0" algn="just" rtl="0">
                        <a:spcBef>
                          <a:spcPts val="0"/>
                        </a:spcBef>
                        <a:spcAft>
                          <a:spcPts val="0"/>
                        </a:spcAft>
                        <a:buNone/>
                      </a:pPr>
                      <a:r>
                        <a:rPr lang="ja-JP" altLang="en-US" sz="1800" b="0" dirty="0"/>
                        <a:t>情報処理科の学修分野を以下の</a:t>
                      </a:r>
                      <a:r>
                        <a:rPr lang="en-US" altLang="ja-JP" sz="1800" b="0" dirty="0"/>
                        <a:t>6</a:t>
                      </a:r>
                      <a:r>
                        <a:rPr lang="ja-JP" altLang="en-US" sz="1800" b="0" dirty="0" err="1"/>
                        <a:t>つに</a:t>
                      </a:r>
                      <a:r>
                        <a:rPr lang="ja-JP" altLang="en-US" sz="1800" b="0" dirty="0"/>
                        <a:t>カテゴリ化。</a:t>
                      </a:r>
                    </a:p>
                    <a:p>
                      <a:pPr marL="0" marR="0" lvl="0" indent="0" algn="just" rtl="0">
                        <a:spcBef>
                          <a:spcPts val="0"/>
                        </a:spcBef>
                        <a:spcAft>
                          <a:spcPts val="0"/>
                        </a:spcAft>
                        <a:buNone/>
                      </a:pPr>
                      <a:r>
                        <a:rPr lang="ja-JP" altLang="en-US" sz="1800" b="0" dirty="0"/>
                        <a:t>　</a:t>
                      </a:r>
                      <a:r>
                        <a:rPr lang="en-US" altLang="ja-JP" sz="1800" b="0" dirty="0"/>
                        <a:t>1. IT</a:t>
                      </a:r>
                      <a:r>
                        <a:rPr lang="ja-JP" altLang="en-US" sz="1800" b="0" dirty="0"/>
                        <a:t>リテラシ</a:t>
                      </a:r>
                    </a:p>
                    <a:p>
                      <a:pPr marL="0" marR="0" lvl="0" indent="0" algn="just" rtl="0">
                        <a:spcBef>
                          <a:spcPts val="0"/>
                        </a:spcBef>
                        <a:spcAft>
                          <a:spcPts val="0"/>
                        </a:spcAft>
                        <a:buNone/>
                      </a:pPr>
                      <a:r>
                        <a:rPr lang="ja-JP" altLang="en-US" sz="1800" b="0" dirty="0"/>
                        <a:t>　</a:t>
                      </a:r>
                      <a:r>
                        <a:rPr lang="en-US" altLang="ja-JP" sz="1800" b="0" dirty="0"/>
                        <a:t>2. </a:t>
                      </a:r>
                      <a:r>
                        <a:rPr lang="ja-JP" altLang="en-US" sz="1800" b="0" dirty="0"/>
                        <a:t>プログラミング</a:t>
                      </a:r>
                    </a:p>
                    <a:p>
                      <a:pPr marL="0" marR="0" lvl="0" indent="0" algn="just" rtl="0">
                        <a:spcBef>
                          <a:spcPts val="0"/>
                        </a:spcBef>
                        <a:spcAft>
                          <a:spcPts val="0"/>
                        </a:spcAft>
                        <a:buNone/>
                      </a:pPr>
                      <a:r>
                        <a:rPr lang="ja-JP" altLang="en-US" sz="1800" b="0" dirty="0"/>
                        <a:t>　</a:t>
                      </a:r>
                      <a:r>
                        <a:rPr lang="en-US" altLang="ja-JP" sz="1800" b="0" dirty="0"/>
                        <a:t>3. </a:t>
                      </a:r>
                      <a:r>
                        <a:rPr lang="ja-JP" altLang="en-US" sz="1800" b="0" dirty="0"/>
                        <a:t>データベース・ </a:t>
                      </a:r>
                      <a:r>
                        <a:rPr lang="en-US" altLang="ja-JP" sz="1800" b="0" dirty="0"/>
                        <a:t>SQL</a:t>
                      </a:r>
                    </a:p>
                    <a:p>
                      <a:pPr marL="0" marR="0" lvl="0" indent="0" algn="just" rtl="0">
                        <a:spcBef>
                          <a:spcPts val="0"/>
                        </a:spcBef>
                        <a:spcAft>
                          <a:spcPts val="0"/>
                        </a:spcAft>
                        <a:buNone/>
                      </a:pPr>
                      <a:r>
                        <a:rPr lang="ja-JP" altLang="en-US" sz="1800" b="0" dirty="0"/>
                        <a:t>　</a:t>
                      </a:r>
                      <a:r>
                        <a:rPr lang="en-US" altLang="ja-JP" sz="1800" b="0" dirty="0"/>
                        <a:t>4. Web</a:t>
                      </a:r>
                      <a:r>
                        <a:rPr lang="ja-JP" altLang="en-US" sz="1800" b="0" dirty="0"/>
                        <a:t>技術</a:t>
                      </a:r>
                    </a:p>
                    <a:p>
                      <a:pPr marL="0" marR="0" lvl="0" indent="0" algn="just" rtl="0">
                        <a:spcBef>
                          <a:spcPts val="0"/>
                        </a:spcBef>
                        <a:spcAft>
                          <a:spcPts val="0"/>
                        </a:spcAft>
                        <a:buNone/>
                      </a:pPr>
                      <a:r>
                        <a:rPr lang="ja-JP" altLang="en-US" sz="1800" b="0" dirty="0"/>
                        <a:t>　</a:t>
                      </a:r>
                      <a:r>
                        <a:rPr lang="en-US" altLang="ja-JP" sz="1800" b="0" dirty="0"/>
                        <a:t>5. </a:t>
                      </a:r>
                      <a:r>
                        <a:rPr lang="ja-JP" altLang="en-US" sz="1800" b="0" dirty="0"/>
                        <a:t>設計</a:t>
                      </a:r>
                    </a:p>
                    <a:p>
                      <a:pPr marL="0" marR="0" lvl="0" indent="0" algn="just" rtl="0">
                        <a:spcBef>
                          <a:spcPts val="0"/>
                        </a:spcBef>
                        <a:spcAft>
                          <a:spcPts val="0"/>
                        </a:spcAft>
                        <a:buNone/>
                      </a:pPr>
                      <a:r>
                        <a:rPr lang="ja-JP" altLang="en-US" sz="1800" b="0" dirty="0"/>
                        <a:t>　</a:t>
                      </a:r>
                      <a:r>
                        <a:rPr lang="en-US" altLang="ja-JP" sz="1800" b="0" dirty="0"/>
                        <a:t>6. </a:t>
                      </a:r>
                      <a:r>
                        <a:rPr lang="ja-JP" altLang="en-US" sz="1800" b="0" dirty="0"/>
                        <a:t>サーバ構築・運用</a:t>
                      </a:r>
                      <a:endParaRPr sz="1600" b="0" u="none" strike="noStrike" cap="none" dirty="0"/>
                    </a:p>
                  </a:txBody>
                  <a:tcPr marL="68575" marR="68575" marT="0" marB="0" anchor="ctr"/>
                </a:tc>
                <a:extLst>
                  <a:ext uri="{0D108BD9-81ED-4DB2-BD59-A6C34878D82A}">
                    <a16:rowId xmlns:a16="http://schemas.microsoft.com/office/drawing/2014/main" val="10000"/>
                  </a:ext>
                </a:extLst>
              </a:tr>
              <a:tr h="166254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dirty="0">
                          <a:ln>
                            <a:noFill/>
                          </a:ln>
                          <a:solidFill>
                            <a:srgbClr val="000000"/>
                          </a:solidFill>
                          <a:effectLst/>
                          <a:uLnTx/>
                          <a:uFillTx/>
                          <a:latin typeface="Arial"/>
                          <a:cs typeface="Arial"/>
                          <a:sym typeface="Arial"/>
                        </a:rPr>
                        <a:t>スキルレベル</a:t>
                      </a:r>
                      <a:endParaRPr kumimoji="0" lang="ja-JP" altLang="en-US" sz="2000" b="0" i="0" u="none" strike="noStrike" kern="0" cap="none" spc="0" normalizeH="0" baseline="0" noProof="0" dirty="0">
                        <a:ln>
                          <a:noFill/>
                        </a:ln>
                        <a:solidFill>
                          <a:srgbClr val="000000"/>
                        </a:solidFill>
                        <a:effectLst/>
                        <a:uLnTx/>
                        <a:uFillTx/>
                        <a:latin typeface="Century"/>
                        <a:ea typeface="Century"/>
                        <a:cs typeface="Century"/>
                        <a:sym typeface="Century"/>
                      </a:endParaRPr>
                    </a:p>
                  </a:txBody>
                  <a:tcPr marL="68575" marR="68575" marT="0" marB="0" anchor="ctr"/>
                </a:tc>
                <a:tc>
                  <a:txBody>
                    <a:bodyPr/>
                    <a:lstStyle/>
                    <a:p>
                      <a:pPr marL="0" marR="0" lvl="0" indent="0" algn="just" rtl="0">
                        <a:spcBef>
                          <a:spcPts val="0"/>
                        </a:spcBef>
                        <a:spcAft>
                          <a:spcPts val="0"/>
                        </a:spcAft>
                        <a:buNone/>
                      </a:pPr>
                      <a:r>
                        <a:rPr lang="ja-JP" altLang="en-US" sz="1800" b="0" u="none" strike="noStrike" cap="none" dirty="0">
                          <a:latin typeface="+mn-lt"/>
                        </a:rPr>
                        <a:t>スキルレベル基準として以下の３段階で分類。</a:t>
                      </a:r>
                      <a:endParaRPr lang="en-US" altLang="ja-JP" sz="1800" b="0" u="none" strike="noStrike" cap="none" dirty="0">
                        <a:latin typeface="+mn-lt"/>
                      </a:endParaRPr>
                    </a:p>
                    <a:p>
                      <a:pPr marL="0" marR="0" lvl="0" indent="0" algn="just" rtl="0">
                        <a:spcBef>
                          <a:spcPts val="0"/>
                        </a:spcBef>
                        <a:spcAft>
                          <a:spcPts val="0"/>
                        </a:spcAft>
                        <a:buNone/>
                      </a:pPr>
                      <a:r>
                        <a:rPr lang="ja-JP" altLang="en-US" sz="1800" b="0" u="none" strike="noStrike" cap="none" dirty="0">
                          <a:latin typeface="+mn-lt"/>
                        </a:rPr>
                        <a:t>　レベル３：</a:t>
                      </a:r>
                      <a:r>
                        <a:rPr lang="ja-JP" altLang="en-US" sz="1800" b="0" u="none" strike="noStrike" cap="none" dirty="0">
                          <a:solidFill>
                            <a:srgbClr val="FF0000"/>
                          </a:solidFill>
                          <a:latin typeface="+mn-lt"/>
                        </a:rPr>
                        <a:t>成績 </a:t>
                      </a:r>
                      <a:r>
                        <a:rPr lang="en-US" altLang="ja-JP" sz="1800" b="0" u="none" strike="noStrike" cap="none" dirty="0">
                          <a:solidFill>
                            <a:srgbClr val="FF0000"/>
                          </a:solidFill>
                          <a:latin typeface="+mn-lt"/>
                        </a:rPr>
                        <a:t>A</a:t>
                      </a:r>
                      <a:r>
                        <a:rPr lang="ja-JP" altLang="en-US" sz="1800" b="0" u="none" strike="noStrike" cap="none" dirty="0">
                          <a:latin typeface="+mn-lt"/>
                        </a:rPr>
                        <a:t>相当で到達するスキルレベル</a:t>
                      </a:r>
                      <a:endParaRPr lang="en-US" altLang="ja-JP" sz="1800" b="0" u="none" strike="noStrike" cap="none" dirty="0">
                        <a:latin typeface="+mn-lt"/>
                      </a:endParaRPr>
                    </a:p>
                    <a:p>
                      <a:pPr marL="0" marR="0" lvl="0" indent="0" algn="just" rtl="0">
                        <a:spcBef>
                          <a:spcPts val="0"/>
                        </a:spcBef>
                        <a:spcAft>
                          <a:spcPts val="0"/>
                        </a:spcAft>
                        <a:buNone/>
                      </a:pPr>
                      <a:r>
                        <a:rPr lang="ja-JP" altLang="en-US" sz="1800" b="0" u="none" strike="noStrike" cap="none" dirty="0">
                          <a:latin typeface="+mn-lt"/>
                        </a:rPr>
                        <a:t>　レベル２：</a:t>
                      </a:r>
                      <a:r>
                        <a:rPr lang="ja-JP" altLang="en-US" sz="1800" b="0" u="none" strike="noStrike" cap="none" dirty="0">
                          <a:solidFill>
                            <a:srgbClr val="FF0000"/>
                          </a:solidFill>
                          <a:latin typeface="+mn-lt"/>
                        </a:rPr>
                        <a:t>成績 </a:t>
                      </a:r>
                      <a:r>
                        <a:rPr lang="en-US" altLang="ja-JP" sz="1800" b="0" u="none" strike="noStrike" cap="none" dirty="0">
                          <a:solidFill>
                            <a:srgbClr val="FF0000"/>
                          </a:solidFill>
                          <a:latin typeface="+mn-lt"/>
                        </a:rPr>
                        <a:t>B</a:t>
                      </a:r>
                      <a:r>
                        <a:rPr lang="ja-JP" altLang="en-US" sz="1800" b="0" u="none" strike="noStrike" cap="none" dirty="0">
                          <a:latin typeface="+mn-lt"/>
                        </a:rPr>
                        <a:t>相当で到達するスキルレベル</a:t>
                      </a:r>
                      <a:endParaRPr lang="en-US" altLang="ja-JP" sz="1800" b="0" u="none" strike="noStrike" cap="none" dirty="0">
                        <a:latin typeface="+mn-lt"/>
                      </a:endParaRPr>
                    </a:p>
                    <a:p>
                      <a:pPr marL="0" marR="0" lvl="0" indent="0" algn="just" rtl="0">
                        <a:spcBef>
                          <a:spcPts val="0"/>
                        </a:spcBef>
                        <a:spcAft>
                          <a:spcPts val="0"/>
                        </a:spcAft>
                        <a:buNone/>
                      </a:pPr>
                      <a:r>
                        <a:rPr lang="ja-JP" altLang="en-US" sz="1800" b="0" u="none" strike="noStrike" cap="none" dirty="0">
                          <a:latin typeface="+mn-lt"/>
                        </a:rPr>
                        <a:t>　レベル１：</a:t>
                      </a:r>
                      <a:r>
                        <a:rPr lang="ja-JP" altLang="en-US" sz="1800" b="0" u="none" strike="noStrike" cap="none" dirty="0">
                          <a:solidFill>
                            <a:srgbClr val="FF0000"/>
                          </a:solidFill>
                          <a:latin typeface="+mn-lt"/>
                        </a:rPr>
                        <a:t>成績 </a:t>
                      </a:r>
                      <a:r>
                        <a:rPr lang="en-US" altLang="ja-JP" sz="1800" b="0" u="none" strike="noStrike" cap="none" dirty="0">
                          <a:solidFill>
                            <a:srgbClr val="FF0000"/>
                          </a:solidFill>
                          <a:latin typeface="+mn-lt"/>
                        </a:rPr>
                        <a:t>C</a:t>
                      </a:r>
                      <a:r>
                        <a:rPr lang="ja-JP" altLang="en-US" sz="1800" b="0" u="none" strike="noStrike" cap="none" dirty="0">
                          <a:latin typeface="+mn-lt"/>
                        </a:rPr>
                        <a:t>相当で到達するスキルレベル</a:t>
                      </a:r>
                      <a:endParaRPr lang="en-US" altLang="ja-JP" sz="1800" b="0" u="none" strike="noStrike" cap="none" dirty="0">
                        <a:latin typeface="+mn-lt"/>
                      </a:endParaRPr>
                    </a:p>
                    <a:p>
                      <a:pPr marL="0" marR="0" lvl="0" indent="0" algn="just" rtl="0">
                        <a:spcBef>
                          <a:spcPts val="0"/>
                        </a:spcBef>
                        <a:spcAft>
                          <a:spcPts val="0"/>
                        </a:spcAft>
                        <a:buNone/>
                      </a:pPr>
                      <a:r>
                        <a:rPr lang="ja-JP" altLang="en-US" sz="1800" b="0" u="none" strike="noStrike" cap="none" dirty="0">
                          <a:latin typeface="+mn-lt"/>
                        </a:rPr>
                        <a:t>　　　　　　（最低限の卒業要件）</a:t>
                      </a:r>
                      <a:endParaRPr lang="ja-JP" altLang="en-US" sz="1600" b="0" u="none" strike="noStrike" cap="none" dirty="0">
                        <a:latin typeface="+mn-lt"/>
                      </a:endParaRPr>
                    </a:p>
                  </a:txBody>
                  <a:tcPr marL="68575" marR="68575" marT="0" marB="0" anchor="ctr"/>
                </a:tc>
                <a:extLst>
                  <a:ext uri="{0D108BD9-81ED-4DB2-BD59-A6C34878D82A}">
                    <a16:rowId xmlns:a16="http://schemas.microsoft.com/office/drawing/2014/main" val="10001"/>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27"/>
          <p:cNvSpPr txBox="1">
            <a:spLocks noGrp="1"/>
          </p:cNvSpPr>
          <p:nvPr>
            <p:ph type="title"/>
          </p:nvPr>
        </p:nvSpPr>
        <p:spPr>
          <a:xfrm>
            <a:off x="199505" y="196953"/>
            <a:ext cx="5960227" cy="648072"/>
          </a:xfrm>
          <a:prstGeom prst="rect">
            <a:avLst/>
          </a:prstGeom>
          <a:gradFill>
            <a:gsLst>
              <a:gs pos="0">
                <a:schemeClr val="dk2"/>
              </a:gs>
              <a:gs pos="80000">
                <a:srgbClr val="3C7AC5"/>
              </a:gs>
              <a:gs pos="100000">
                <a:srgbClr val="397BC9"/>
              </a:gs>
            </a:gsLst>
            <a:lin ang="16200000" scaled="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sz="3200" dirty="0">
                <a:solidFill>
                  <a:schemeClr val="lt1"/>
                </a:solidFill>
                <a:latin typeface="Arial"/>
                <a:ea typeface="Arial"/>
                <a:cs typeface="Arial"/>
                <a:sym typeface="Arial"/>
              </a:rPr>
              <a:t>学修成果の再設定プロジェクト</a:t>
            </a:r>
            <a:endParaRPr dirty="0"/>
          </a:p>
        </p:txBody>
      </p:sp>
      <p:sp>
        <p:nvSpPr>
          <p:cNvPr id="862" name="Google Shape;862;p27"/>
          <p:cNvSpPr txBox="1">
            <a:spLocks noGrp="1"/>
          </p:cNvSpPr>
          <p:nvPr>
            <p:ph type="body" idx="1"/>
          </p:nvPr>
        </p:nvSpPr>
        <p:spPr>
          <a:xfrm>
            <a:off x="457200" y="1124744"/>
            <a:ext cx="8595360" cy="5001419"/>
          </a:xfrm>
          <a:prstGeom prst="rect">
            <a:avLst/>
          </a:prstGeom>
          <a:noFill/>
          <a:ln>
            <a:noFill/>
          </a:ln>
        </p:spPr>
        <p:txBody>
          <a:bodyPr spcFirstLastPara="1" wrap="square" lIns="91425" tIns="45700" rIns="91425" bIns="45700" anchor="t" anchorCtr="0">
            <a:noAutofit/>
          </a:bodyPr>
          <a:lstStyle/>
          <a:p>
            <a:pPr marL="0" lvl="0" indent="0">
              <a:spcBef>
                <a:spcPts val="0"/>
              </a:spcBef>
              <a:buSzPts val="3200"/>
              <a:buNone/>
            </a:pPr>
            <a:r>
              <a:rPr lang="en-US" altLang="ja-JP" sz="2400" dirty="0"/>
              <a:t>【</a:t>
            </a:r>
            <a:r>
              <a:rPr lang="ja-JP" altLang="en-US" sz="2400" dirty="0"/>
              <a:t>情報処理科ディプロマサプリメント（案）</a:t>
            </a:r>
            <a:r>
              <a:rPr lang="en-US" altLang="ja-JP" sz="2400" dirty="0"/>
              <a:t>】</a:t>
            </a:r>
          </a:p>
          <a:p>
            <a:pPr marL="0" lvl="0" indent="0">
              <a:spcBef>
                <a:spcPts val="0"/>
              </a:spcBef>
              <a:buSzPts val="3200"/>
              <a:buNone/>
            </a:pPr>
            <a:endParaRPr sz="2400" dirty="0"/>
          </a:p>
        </p:txBody>
      </p:sp>
      <p:sp>
        <p:nvSpPr>
          <p:cNvPr id="863" name="Google Shape;863;p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23</a:t>
            </a:fld>
            <a:endParaRPr/>
          </a:p>
        </p:txBody>
      </p:sp>
      <p:pic>
        <p:nvPicPr>
          <p:cNvPr id="3" name="図 2">
            <a:extLst>
              <a:ext uri="{FF2B5EF4-FFF2-40B4-BE49-F238E27FC236}">
                <a16:creationId xmlns:a16="http://schemas.microsoft.com/office/drawing/2014/main" id="{4E440A2D-9B86-483D-B6E3-E502948E2A3F}"/>
              </a:ext>
            </a:extLst>
          </p:cNvPr>
          <p:cNvPicPr>
            <a:picLocks noChangeAspect="1"/>
          </p:cNvPicPr>
          <p:nvPr/>
        </p:nvPicPr>
        <p:blipFill>
          <a:blip r:embed="rId3"/>
          <a:stretch>
            <a:fillRect/>
          </a:stretch>
        </p:blipFill>
        <p:spPr>
          <a:xfrm>
            <a:off x="2590801" y="1520890"/>
            <a:ext cx="3748046" cy="5337110"/>
          </a:xfrm>
          <a:prstGeom prst="rect">
            <a:avLst/>
          </a:prstGeom>
        </p:spPr>
      </p:pic>
    </p:spTree>
    <p:extLst>
      <p:ext uri="{BB962C8B-B14F-4D97-AF65-F5344CB8AC3E}">
        <p14:creationId xmlns:p14="http://schemas.microsoft.com/office/powerpoint/2010/main" val="1307184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28"/>
          <p:cNvSpPr txBox="1">
            <a:spLocks noGrp="1"/>
          </p:cNvSpPr>
          <p:nvPr>
            <p:ph type="title"/>
          </p:nvPr>
        </p:nvSpPr>
        <p:spPr>
          <a:xfrm>
            <a:off x="191193" y="188640"/>
            <a:ext cx="5964983" cy="825514"/>
          </a:xfrm>
          <a:prstGeom prst="rect">
            <a:avLst/>
          </a:prstGeom>
          <a:gradFill>
            <a:gsLst>
              <a:gs pos="0">
                <a:schemeClr val="dk2"/>
              </a:gs>
              <a:gs pos="80000">
                <a:srgbClr val="3C7AC5"/>
              </a:gs>
              <a:gs pos="100000">
                <a:srgbClr val="397BC9"/>
              </a:gs>
            </a:gsLst>
            <a:lin ang="16200000" scaled="0"/>
          </a:gradFill>
          <a:ln>
            <a:noFill/>
          </a:ln>
        </p:spPr>
        <p:txBody>
          <a:bodyPr spcFirstLastPara="1" wrap="square" lIns="91425" tIns="45700" rIns="91425" bIns="45700" anchor="ctr" anchorCtr="0">
            <a:noAutofit/>
          </a:bodyPr>
          <a:lstStyle/>
          <a:p>
            <a:pPr lvl="0"/>
            <a:r>
              <a:rPr lang="ja-JP" altLang="en-US" sz="2800" dirty="0">
                <a:solidFill>
                  <a:schemeClr val="lt1"/>
                </a:solidFill>
              </a:rPr>
              <a:t>産業界のニーズに基づいた基礎的・汎用的能力の養成</a:t>
            </a:r>
            <a:r>
              <a:rPr lang="ja-JP" sz="2800" dirty="0">
                <a:solidFill>
                  <a:schemeClr val="lt1"/>
                </a:solidFill>
                <a:sym typeface="Arial"/>
              </a:rPr>
              <a:t>プロジェクト</a:t>
            </a:r>
            <a:endParaRPr sz="2800" dirty="0"/>
          </a:p>
        </p:txBody>
      </p:sp>
      <p:sp>
        <p:nvSpPr>
          <p:cNvPr id="870" name="Google Shape;870;p28"/>
          <p:cNvSpPr txBox="1">
            <a:spLocks noGrp="1"/>
          </p:cNvSpPr>
          <p:nvPr>
            <p:ph type="body" idx="1"/>
          </p:nvPr>
        </p:nvSpPr>
        <p:spPr>
          <a:xfrm>
            <a:off x="457200" y="1346662"/>
            <a:ext cx="8462356" cy="4962698"/>
          </a:xfrm>
          <a:prstGeom prst="rect">
            <a:avLst/>
          </a:prstGeom>
          <a:noFill/>
          <a:ln>
            <a:noFill/>
          </a:ln>
        </p:spPr>
        <p:txBody>
          <a:bodyPr spcFirstLastPara="1" wrap="square" lIns="91425" tIns="45700" rIns="91425" bIns="45700" anchor="t" anchorCtr="0">
            <a:noAutofit/>
          </a:bodyPr>
          <a:lstStyle/>
          <a:p>
            <a:pPr marL="0" lvl="0" indent="0">
              <a:spcBef>
                <a:spcPts val="0"/>
              </a:spcBef>
              <a:buSzPts val="3200"/>
              <a:buNone/>
            </a:pPr>
            <a:r>
              <a:rPr lang="ja-JP" altLang="en-US" sz="2800" dirty="0"/>
              <a:t>・ジェネリックスキル診断「</a:t>
            </a:r>
            <a:r>
              <a:rPr lang="en-US" altLang="ja-JP" sz="2800" dirty="0"/>
              <a:t>PROG</a:t>
            </a:r>
            <a:r>
              <a:rPr lang="ja-JP" altLang="en-US" sz="2800" dirty="0"/>
              <a:t>」を活用し</a:t>
            </a:r>
            <a:endParaRPr lang="en-US" altLang="ja-JP" sz="2800" dirty="0"/>
          </a:p>
          <a:p>
            <a:pPr marL="0" lvl="0" indent="0">
              <a:spcBef>
                <a:spcPts val="0"/>
              </a:spcBef>
              <a:buSzPts val="3200"/>
              <a:buNone/>
            </a:pPr>
            <a:r>
              <a:rPr lang="ja-JP" altLang="en-US" sz="2800" dirty="0"/>
              <a:t>　基礎的・汎用的能力を測定</a:t>
            </a:r>
            <a:endParaRPr lang="en-US" altLang="ja-JP" sz="2800" dirty="0"/>
          </a:p>
          <a:p>
            <a:pPr marL="0" lvl="0" indent="0">
              <a:spcBef>
                <a:spcPts val="0"/>
              </a:spcBef>
              <a:buSzPts val="3200"/>
              <a:buNone/>
            </a:pPr>
            <a:r>
              <a:rPr lang="ja-JP" altLang="en-US" sz="1800" dirty="0"/>
              <a:t>　</a:t>
            </a:r>
            <a:endParaRPr lang="en-US" altLang="ja-JP" sz="1800" dirty="0"/>
          </a:p>
          <a:p>
            <a:pPr marL="0" lvl="0" indent="0">
              <a:spcBef>
                <a:spcPts val="0"/>
              </a:spcBef>
              <a:buSzPts val="3200"/>
              <a:buNone/>
            </a:pPr>
            <a:r>
              <a:rPr lang="en-US" altLang="ja-JP" sz="2000" dirty="0"/>
              <a:t>※</a:t>
            </a:r>
            <a:r>
              <a:rPr lang="ja-JP" altLang="en-US" sz="2000" dirty="0"/>
              <a:t>「</a:t>
            </a:r>
            <a:r>
              <a:rPr lang="en-US" altLang="ja-JP" sz="2000" dirty="0"/>
              <a:t>PROG</a:t>
            </a:r>
            <a:r>
              <a:rPr lang="ja-JP" altLang="en-US" sz="2000" dirty="0"/>
              <a:t>」とは、社会で求められている能力を“リテラシー”と“コン</a:t>
            </a:r>
            <a:endParaRPr lang="en-US" altLang="ja-JP" sz="2000" dirty="0"/>
          </a:p>
          <a:p>
            <a:pPr marL="0" lvl="0" indent="0">
              <a:spcBef>
                <a:spcPts val="0"/>
              </a:spcBef>
              <a:buSzPts val="3200"/>
              <a:buNone/>
            </a:pPr>
            <a:r>
              <a:rPr lang="ja-JP" altLang="en-US" sz="2000" dirty="0"/>
              <a:t>　ピテンシー”の二側面で客観的に測定するアセスメントです。</a:t>
            </a:r>
            <a:endParaRPr lang="en-US" altLang="ja-JP" sz="2000" dirty="0"/>
          </a:p>
          <a:p>
            <a:pPr marL="0" lvl="0" indent="0">
              <a:spcBef>
                <a:spcPts val="0"/>
              </a:spcBef>
              <a:buSzPts val="3200"/>
              <a:buNone/>
            </a:pPr>
            <a:endParaRPr sz="2000" dirty="0"/>
          </a:p>
        </p:txBody>
      </p:sp>
      <p:sp>
        <p:nvSpPr>
          <p:cNvPr id="871" name="Google Shape;871;p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24</a:t>
            </a:fld>
            <a:endParaRPr/>
          </a:p>
        </p:txBody>
      </p:sp>
      <p:graphicFrame>
        <p:nvGraphicFramePr>
          <p:cNvPr id="872" name="Google Shape;872;p28"/>
          <p:cNvGraphicFramePr/>
          <p:nvPr/>
        </p:nvGraphicFramePr>
        <p:xfrm>
          <a:off x="594935" y="3325090"/>
          <a:ext cx="7992900" cy="2926080"/>
        </p:xfrm>
        <a:graphic>
          <a:graphicData uri="http://schemas.openxmlformats.org/drawingml/2006/table">
            <a:tbl>
              <a:tblPr firstRow="1" firstCol="1" bandRow="1">
                <a:noFill/>
              </a:tblPr>
              <a:tblGrid>
                <a:gridCol w="2139953">
                  <a:extLst>
                    <a:ext uri="{9D8B030D-6E8A-4147-A177-3AD203B41FA5}">
                      <a16:colId xmlns:a16="http://schemas.microsoft.com/office/drawing/2014/main" val="20000"/>
                    </a:ext>
                  </a:extLst>
                </a:gridCol>
                <a:gridCol w="5852947">
                  <a:extLst>
                    <a:ext uri="{9D8B030D-6E8A-4147-A177-3AD203B41FA5}">
                      <a16:colId xmlns:a16="http://schemas.microsoft.com/office/drawing/2014/main" val="20001"/>
                    </a:ext>
                  </a:extLst>
                </a:gridCol>
              </a:tblGrid>
              <a:tr h="1479666">
                <a:tc>
                  <a:txBody>
                    <a:bodyPr/>
                    <a:lstStyle/>
                    <a:p>
                      <a:pPr marL="0" marR="0" lvl="0" indent="0" algn="ctr" rtl="0">
                        <a:spcBef>
                          <a:spcPts val="0"/>
                        </a:spcBef>
                        <a:spcAft>
                          <a:spcPts val="0"/>
                        </a:spcAft>
                        <a:buNone/>
                      </a:pPr>
                      <a:r>
                        <a:rPr lang="ja-JP" altLang="en-US" sz="2000" b="0" dirty="0"/>
                        <a:t>リテラシー</a:t>
                      </a:r>
                      <a:endParaRPr sz="2000" b="0" dirty="0">
                        <a:latin typeface="Century"/>
                        <a:ea typeface="Century"/>
                        <a:cs typeface="Century"/>
                        <a:sym typeface="Century"/>
                      </a:endParaRPr>
                    </a:p>
                  </a:txBody>
                  <a:tcPr marL="68575" marR="68575" marT="0" marB="0" anchor="ctr"/>
                </a:tc>
                <a:tc>
                  <a:txBody>
                    <a:bodyPr/>
                    <a:lstStyle/>
                    <a:p>
                      <a:pPr marL="0" marR="0" lvl="0" indent="0" algn="just" rtl="0">
                        <a:spcBef>
                          <a:spcPts val="0"/>
                        </a:spcBef>
                        <a:spcAft>
                          <a:spcPts val="0"/>
                        </a:spcAft>
                        <a:buNone/>
                      </a:pPr>
                      <a:r>
                        <a:rPr lang="ja-JP" altLang="en-US" sz="1800" b="0" dirty="0">
                          <a:latin typeface="MS PGothic"/>
                          <a:ea typeface="MS PGothic"/>
                          <a:cs typeface="MS PGothic"/>
                          <a:sym typeface="MS PGothic"/>
                        </a:rPr>
                        <a:t>知識を利用して課題を解決する力（≒思考）</a:t>
                      </a:r>
                      <a:endParaRPr lang="en-US" altLang="ja-JP" sz="1800" b="0" dirty="0">
                        <a:latin typeface="MS PGothic"/>
                        <a:ea typeface="MS PGothic"/>
                        <a:cs typeface="MS PGothic"/>
                        <a:sym typeface="MS PGothic"/>
                      </a:endParaRPr>
                    </a:p>
                    <a:p>
                      <a:pPr marL="0" marR="0" lvl="0" indent="0" algn="just" rtl="0">
                        <a:spcBef>
                          <a:spcPts val="0"/>
                        </a:spcBef>
                        <a:spcAft>
                          <a:spcPts val="0"/>
                        </a:spcAft>
                        <a:buNone/>
                      </a:pPr>
                      <a:r>
                        <a:rPr lang="ja-JP" altLang="en-US" sz="1800" b="0" dirty="0">
                          <a:latin typeface="MS PGothic"/>
                          <a:ea typeface="MS PGothic"/>
                          <a:cs typeface="MS PGothic"/>
                          <a:sym typeface="MS PGothic"/>
                        </a:rPr>
                        <a:t>　・情報収集力</a:t>
                      </a:r>
                      <a:endParaRPr lang="en-US" altLang="ja-JP" sz="1800" b="0" dirty="0">
                        <a:latin typeface="MS PGothic"/>
                        <a:ea typeface="MS PGothic"/>
                        <a:cs typeface="MS PGothic"/>
                        <a:sym typeface="MS PGothic"/>
                      </a:endParaRPr>
                    </a:p>
                    <a:p>
                      <a:pPr marL="0" marR="0" lvl="0" indent="0" algn="just" rtl="0">
                        <a:spcBef>
                          <a:spcPts val="0"/>
                        </a:spcBef>
                        <a:spcAft>
                          <a:spcPts val="0"/>
                        </a:spcAft>
                        <a:buNone/>
                      </a:pPr>
                      <a:r>
                        <a:rPr lang="ja-JP" altLang="en-US" sz="1800" b="0" dirty="0">
                          <a:latin typeface="MS PGothic"/>
                          <a:ea typeface="MS PGothic"/>
                          <a:cs typeface="MS PGothic"/>
                          <a:sym typeface="MS PGothic"/>
                        </a:rPr>
                        <a:t>　・情報分析力（</a:t>
                      </a:r>
                      <a:r>
                        <a:rPr lang="ja-JP" altLang="en-US" sz="1800" b="0" dirty="0">
                          <a:solidFill>
                            <a:srgbClr val="FF0000"/>
                          </a:solidFill>
                          <a:latin typeface="MS PGothic"/>
                          <a:ea typeface="MS PGothic"/>
                          <a:cs typeface="MS PGothic"/>
                          <a:sym typeface="MS PGothic"/>
                        </a:rPr>
                        <a:t>言語処理力</a:t>
                      </a:r>
                      <a:r>
                        <a:rPr lang="ja-JP" altLang="en-US" sz="1800" b="0" dirty="0">
                          <a:latin typeface="MS PGothic"/>
                          <a:ea typeface="MS PGothic"/>
                          <a:cs typeface="MS PGothic"/>
                          <a:sym typeface="MS PGothic"/>
                        </a:rPr>
                        <a:t>、</a:t>
                      </a:r>
                      <a:r>
                        <a:rPr lang="ja-JP" altLang="en-US" sz="1800" b="0" dirty="0">
                          <a:solidFill>
                            <a:srgbClr val="FF0000"/>
                          </a:solidFill>
                          <a:latin typeface="MS PGothic"/>
                          <a:ea typeface="MS PGothic"/>
                          <a:cs typeface="MS PGothic"/>
                          <a:sym typeface="MS PGothic"/>
                        </a:rPr>
                        <a:t>非言語処理力</a:t>
                      </a:r>
                      <a:r>
                        <a:rPr lang="ja-JP" altLang="en-US" sz="1800" b="0" dirty="0">
                          <a:latin typeface="MS PGothic"/>
                          <a:ea typeface="MS PGothic"/>
                          <a:cs typeface="MS PGothic"/>
                          <a:sym typeface="MS PGothic"/>
                        </a:rPr>
                        <a:t>）</a:t>
                      </a:r>
                      <a:endParaRPr lang="en-US" altLang="ja-JP" sz="1800" b="0" dirty="0">
                        <a:latin typeface="MS PGothic"/>
                        <a:ea typeface="MS PGothic"/>
                        <a:cs typeface="MS PGothic"/>
                        <a:sym typeface="MS PGothic"/>
                      </a:endParaRPr>
                    </a:p>
                    <a:p>
                      <a:pPr marL="0" marR="0" lvl="0" indent="0" algn="just" rtl="0">
                        <a:spcBef>
                          <a:spcPts val="0"/>
                        </a:spcBef>
                        <a:spcAft>
                          <a:spcPts val="0"/>
                        </a:spcAft>
                        <a:buNone/>
                      </a:pPr>
                      <a:r>
                        <a:rPr lang="ja-JP" altLang="en-US" sz="1800" b="0" dirty="0">
                          <a:latin typeface="MS PGothic"/>
                          <a:ea typeface="MS PGothic"/>
                          <a:cs typeface="MS PGothic"/>
                          <a:sym typeface="MS PGothic"/>
                        </a:rPr>
                        <a:t>　・課題発見力</a:t>
                      </a:r>
                      <a:endParaRPr lang="en-US" altLang="ja-JP" sz="1800" b="0" dirty="0">
                        <a:latin typeface="MS PGothic"/>
                        <a:ea typeface="MS PGothic"/>
                        <a:cs typeface="MS PGothic"/>
                        <a:sym typeface="MS PGothic"/>
                      </a:endParaRPr>
                    </a:p>
                    <a:p>
                      <a:pPr marL="0" marR="0" lvl="0" indent="0" algn="just" rtl="0">
                        <a:spcBef>
                          <a:spcPts val="0"/>
                        </a:spcBef>
                        <a:spcAft>
                          <a:spcPts val="0"/>
                        </a:spcAft>
                        <a:buNone/>
                      </a:pPr>
                      <a:r>
                        <a:rPr lang="ja-JP" altLang="en-US" sz="1800" b="0" dirty="0">
                          <a:latin typeface="MS PGothic"/>
                          <a:ea typeface="MS PGothic"/>
                          <a:cs typeface="MS PGothic"/>
                          <a:sym typeface="MS PGothic"/>
                        </a:rPr>
                        <a:t>　・構想力</a:t>
                      </a:r>
                      <a:endParaRPr sz="1800" b="0" dirty="0">
                        <a:latin typeface="MS PGothic"/>
                        <a:ea typeface="MS PGothic"/>
                        <a:cs typeface="MS PGothic"/>
                        <a:sym typeface="MS PGothic"/>
                      </a:endParaRPr>
                    </a:p>
                  </a:txBody>
                  <a:tcPr marL="68575" marR="68575" marT="0" marB="0" anchor="ctr"/>
                </a:tc>
                <a:extLst>
                  <a:ext uri="{0D108BD9-81ED-4DB2-BD59-A6C34878D82A}">
                    <a16:rowId xmlns:a16="http://schemas.microsoft.com/office/drawing/2014/main" val="10000"/>
                  </a:ext>
                </a:extLst>
              </a:tr>
              <a:tr h="1446414">
                <a:tc>
                  <a:txBody>
                    <a:bodyPr/>
                    <a:lstStyle/>
                    <a:p>
                      <a:pPr marL="0" marR="0" lvl="0" indent="0" algn="ctr" rtl="0">
                        <a:spcBef>
                          <a:spcPts val="0"/>
                        </a:spcBef>
                        <a:spcAft>
                          <a:spcPts val="0"/>
                        </a:spcAft>
                        <a:buNone/>
                      </a:pPr>
                      <a:r>
                        <a:rPr lang="ja-JP" altLang="en-US" sz="2000" b="0" dirty="0">
                          <a:solidFill>
                            <a:schemeClr val="dk1"/>
                          </a:solidFill>
                          <a:latin typeface="Arial"/>
                          <a:ea typeface="Arial"/>
                          <a:cs typeface="Arial"/>
                          <a:sym typeface="Arial"/>
                        </a:rPr>
                        <a:t>コンピテンシー</a:t>
                      </a:r>
                      <a:endParaRPr sz="2000" b="0" dirty="0">
                        <a:solidFill>
                          <a:schemeClr val="dk1"/>
                        </a:solidFill>
                        <a:latin typeface="Arial"/>
                        <a:ea typeface="Arial"/>
                        <a:cs typeface="Arial"/>
                        <a:sym typeface="Arial"/>
                      </a:endParaRPr>
                    </a:p>
                  </a:txBody>
                  <a:tcPr marL="68575" marR="68575" marT="0" marB="0" anchor="ctr"/>
                </a:tc>
                <a:tc>
                  <a:txBody>
                    <a:bodyPr/>
                    <a:lstStyle/>
                    <a:p>
                      <a:pPr marL="0" marR="0" lvl="0" indent="0" algn="just" rtl="0">
                        <a:spcBef>
                          <a:spcPts val="0"/>
                        </a:spcBef>
                        <a:spcAft>
                          <a:spcPts val="0"/>
                        </a:spcAft>
                        <a:buNone/>
                      </a:pPr>
                      <a:r>
                        <a:rPr lang="ja-JP" altLang="en-US" sz="1800" b="0" dirty="0">
                          <a:latin typeface="MS PGothic"/>
                          <a:ea typeface="MS PGothic"/>
                          <a:cs typeface="MS PGothic"/>
                          <a:sym typeface="MS PGothic"/>
                        </a:rPr>
                        <a:t>経験を積むことで身についた行動特性（≒態度、技能）</a:t>
                      </a:r>
                      <a:endParaRPr lang="en-US" altLang="ja-JP" sz="1800" b="0" dirty="0">
                        <a:latin typeface="MS PGothic"/>
                        <a:ea typeface="MS PGothic"/>
                        <a:cs typeface="MS PGothic"/>
                        <a:sym typeface="MS PGothic"/>
                      </a:endParaRPr>
                    </a:p>
                    <a:p>
                      <a:pPr marL="0" marR="0" lvl="0" indent="0" algn="just" rtl="0">
                        <a:spcBef>
                          <a:spcPts val="0"/>
                        </a:spcBef>
                        <a:spcAft>
                          <a:spcPts val="0"/>
                        </a:spcAft>
                        <a:buNone/>
                      </a:pPr>
                      <a:r>
                        <a:rPr lang="ja-JP" altLang="en-US" sz="1800" b="0" dirty="0">
                          <a:latin typeface="MS PGothic"/>
                          <a:ea typeface="MS PGothic"/>
                          <a:sym typeface="MS PGothic"/>
                        </a:rPr>
                        <a:t>　・対人基礎力（</a:t>
                      </a:r>
                      <a:r>
                        <a:rPr lang="ja-JP" altLang="en-US" sz="1800" b="0" dirty="0">
                          <a:solidFill>
                            <a:srgbClr val="FF0000"/>
                          </a:solidFill>
                          <a:latin typeface="MS PGothic"/>
                          <a:ea typeface="MS PGothic"/>
                          <a:sym typeface="MS PGothic"/>
                        </a:rPr>
                        <a:t>親和力</a:t>
                      </a:r>
                      <a:r>
                        <a:rPr lang="ja-JP" altLang="en-US" sz="1800" b="0" dirty="0">
                          <a:latin typeface="MS PGothic"/>
                          <a:ea typeface="MS PGothic"/>
                          <a:sym typeface="MS PGothic"/>
                        </a:rPr>
                        <a:t>、</a:t>
                      </a:r>
                      <a:r>
                        <a:rPr lang="ja-JP" altLang="en-US" sz="1800" b="0" dirty="0">
                          <a:solidFill>
                            <a:srgbClr val="FF0000"/>
                          </a:solidFill>
                          <a:latin typeface="MS PGothic"/>
                          <a:ea typeface="MS PGothic"/>
                          <a:sym typeface="MS PGothic"/>
                        </a:rPr>
                        <a:t>協働力</a:t>
                      </a:r>
                      <a:r>
                        <a:rPr lang="ja-JP" altLang="en-US" sz="1800" b="0" dirty="0">
                          <a:latin typeface="MS PGothic"/>
                          <a:ea typeface="MS PGothic"/>
                          <a:sym typeface="MS PGothic"/>
                        </a:rPr>
                        <a:t>、</a:t>
                      </a:r>
                      <a:r>
                        <a:rPr lang="ja-JP" altLang="en-US" sz="1800" b="0" dirty="0">
                          <a:solidFill>
                            <a:srgbClr val="FF0000"/>
                          </a:solidFill>
                          <a:latin typeface="MS PGothic"/>
                          <a:ea typeface="MS PGothic"/>
                          <a:sym typeface="MS PGothic"/>
                        </a:rPr>
                        <a:t>統率力</a:t>
                      </a:r>
                      <a:r>
                        <a:rPr lang="ja-JP" altLang="en-US" sz="1800" b="0" dirty="0">
                          <a:latin typeface="MS PGothic"/>
                          <a:ea typeface="MS PGothic"/>
                          <a:sym typeface="MS PGothic"/>
                        </a:rPr>
                        <a:t>）</a:t>
                      </a:r>
                      <a:endParaRPr lang="en-US" altLang="ja-JP" sz="1800" b="0" dirty="0">
                        <a:latin typeface="MS PGothic"/>
                        <a:ea typeface="MS PGothic"/>
                        <a:sym typeface="MS PGothic"/>
                      </a:endParaRPr>
                    </a:p>
                    <a:p>
                      <a:pPr marL="0" marR="0" lvl="0" indent="0" algn="just" rtl="0">
                        <a:spcBef>
                          <a:spcPts val="0"/>
                        </a:spcBef>
                        <a:spcAft>
                          <a:spcPts val="0"/>
                        </a:spcAft>
                        <a:buNone/>
                      </a:pPr>
                      <a:r>
                        <a:rPr lang="ja-JP" altLang="en-US" sz="1800" b="0" dirty="0">
                          <a:latin typeface="MS PGothic"/>
                          <a:ea typeface="MS PGothic"/>
                          <a:sym typeface="MS PGothic"/>
                        </a:rPr>
                        <a:t>　・対自己基礎力（</a:t>
                      </a:r>
                      <a:r>
                        <a:rPr lang="ja-JP" altLang="en-US" sz="1800" b="0" dirty="0">
                          <a:solidFill>
                            <a:srgbClr val="FF0000"/>
                          </a:solidFill>
                          <a:latin typeface="MS PGothic"/>
                          <a:ea typeface="MS PGothic"/>
                          <a:sym typeface="MS PGothic"/>
                        </a:rPr>
                        <a:t>感情制御力</a:t>
                      </a:r>
                      <a:r>
                        <a:rPr lang="ja-JP" altLang="en-US" sz="1800" b="0" dirty="0">
                          <a:latin typeface="MS PGothic"/>
                          <a:ea typeface="MS PGothic"/>
                          <a:sym typeface="MS PGothic"/>
                        </a:rPr>
                        <a:t>、</a:t>
                      </a:r>
                      <a:r>
                        <a:rPr lang="ja-JP" altLang="en-US" sz="1800" b="0" dirty="0">
                          <a:solidFill>
                            <a:srgbClr val="FF0000"/>
                          </a:solidFill>
                          <a:latin typeface="MS PGothic"/>
                          <a:ea typeface="MS PGothic"/>
                          <a:sym typeface="MS PGothic"/>
                        </a:rPr>
                        <a:t>自信創出力</a:t>
                      </a:r>
                      <a:r>
                        <a:rPr lang="ja-JP" altLang="en-US" sz="1800" b="0" dirty="0">
                          <a:latin typeface="MS PGothic"/>
                          <a:ea typeface="MS PGothic"/>
                          <a:sym typeface="MS PGothic"/>
                        </a:rPr>
                        <a:t>、</a:t>
                      </a:r>
                      <a:r>
                        <a:rPr lang="ja-JP" altLang="en-US" sz="1800" b="0" dirty="0">
                          <a:solidFill>
                            <a:srgbClr val="FF0000"/>
                          </a:solidFill>
                          <a:latin typeface="MS PGothic"/>
                          <a:ea typeface="MS PGothic"/>
                          <a:sym typeface="MS PGothic"/>
                        </a:rPr>
                        <a:t>行動持続力</a:t>
                      </a:r>
                      <a:r>
                        <a:rPr lang="ja-JP" altLang="en-US" sz="1800" b="0" dirty="0">
                          <a:latin typeface="MS PGothic"/>
                          <a:ea typeface="MS PGothic"/>
                          <a:sym typeface="MS PGothic"/>
                        </a:rPr>
                        <a:t>）</a:t>
                      </a:r>
                      <a:endParaRPr lang="en-US" altLang="ja-JP" sz="1800" b="0" dirty="0">
                        <a:latin typeface="MS PGothic"/>
                        <a:ea typeface="MS PGothic"/>
                        <a:sym typeface="MS PGothic"/>
                      </a:endParaRPr>
                    </a:p>
                    <a:p>
                      <a:pPr marL="0" marR="0" lvl="0" indent="0" algn="just" rtl="0">
                        <a:spcBef>
                          <a:spcPts val="0"/>
                        </a:spcBef>
                        <a:spcAft>
                          <a:spcPts val="0"/>
                        </a:spcAft>
                        <a:buNone/>
                      </a:pPr>
                      <a:r>
                        <a:rPr lang="ja-JP" altLang="en-US" sz="1800" b="0" dirty="0">
                          <a:latin typeface="MS PGothic"/>
                          <a:ea typeface="MS PGothic"/>
                          <a:sym typeface="MS PGothic"/>
                        </a:rPr>
                        <a:t>　・対課題基礎力（</a:t>
                      </a:r>
                      <a:r>
                        <a:rPr lang="ja-JP" altLang="en-US" sz="1800" b="0" dirty="0">
                          <a:solidFill>
                            <a:srgbClr val="FF0000"/>
                          </a:solidFill>
                          <a:latin typeface="MS PGothic"/>
                          <a:ea typeface="MS PGothic"/>
                          <a:sym typeface="MS PGothic"/>
                        </a:rPr>
                        <a:t>課題発見力</a:t>
                      </a:r>
                      <a:r>
                        <a:rPr lang="ja-JP" altLang="en-US" sz="1800" b="0" dirty="0">
                          <a:latin typeface="MS PGothic"/>
                          <a:ea typeface="MS PGothic"/>
                          <a:sym typeface="MS PGothic"/>
                        </a:rPr>
                        <a:t>、</a:t>
                      </a:r>
                      <a:r>
                        <a:rPr lang="ja-JP" altLang="en-US" sz="1800" b="0" dirty="0">
                          <a:solidFill>
                            <a:srgbClr val="FF0000"/>
                          </a:solidFill>
                          <a:latin typeface="MS PGothic"/>
                          <a:ea typeface="MS PGothic"/>
                          <a:sym typeface="MS PGothic"/>
                        </a:rPr>
                        <a:t>計画立案力</a:t>
                      </a:r>
                      <a:r>
                        <a:rPr lang="ja-JP" altLang="en-US" sz="1800" b="0" dirty="0">
                          <a:latin typeface="MS PGothic"/>
                          <a:ea typeface="MS PGothic"/>
                          <a:sym typeface="MS PGothic"/>
                        </a:rPr>
                        <a:t>、</a:t>
                      </a:r>
                      <a:r>
                        <a:rPr lang="ja-JP" altLang="en-US" sz="1800" b="0" dirty="0">
                          <a:solidFill>
                            <a:srgbClr val="FF0000"/>
                          </a:solidFill>
                          <a:latin typeface="MS PGothic"/>
                          <a:ea typeface="MS PGothic"/>
                          <a:sym typeface="MS PGothic"/>
                        </a:rPr>
                        <a:t>実践力</a:t>
                      </a:r>
                      <a:r>
                        <a:rPr lang="ja-JP" altLang="en-US" sz="1800" b="0" dirty="0">
                          <a:latin typeface="MS PGothic"/>
                          <a:ea typeface="MS PGothic"/>
                          <a:sym typeface="MS PGothic"/>
                        </a:rPr>
                        <a:t>）</a:t>
                      </a:r>
                      <a:endParaRPr sz="1800" dirty="0"/>
                    </a:p>
                  </a:txBody>
                  <a:tcPr marL="68575" marR="68575" marT="0" marB="0" anchor="ctr"/>
                </a:tc>
                <a:extLst>
                  <a:ext uri="{0D108BD9-81ED-4DB2-BD59-A6C34878D82A}">
                    <a16:rowId xmlns:a16="http://schemas.microsoft.com/office/drawing/2014/main" val="10001"/>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28"/>
          <p:cNvSpPr txBox="1">
            <a:spLocks noGrp="1"/>
          </p:cNvSpPr>
          <p:nvPr>
            <p:ph type="title"/>
          </p:nvPr>
        </p:nvSpPr>
        <p:spPr>
          <a:xfrm>
            <a:off x="191193" y="188640"/>
            <a:ext cx="5964983" cy="825514"/>
          </a:xfrm>
          <a:prstGeom prst="rect">
            <a:avLst/>
          </a:prstGeom>
          <a:gradFill>
            <a:gsLst>
              <a:gs pos="0">
                <a:schemeClr val="dk2"/>
              </a:gs>
              <a:gs pos="80000">
                <a:srgbClr val="3C7AC5"/>
              </a:gs>
              <a:gs pos="100000">
                <a:srgbClr val="397BC9"/>
              </a:gs>
            </a:gsLst>
            <a:lin ang="16200000" scaled="0"/>
          </a:gradFill>
          <a:ln>
            <a:noFill/>
          </a:ln>
        </p:spPr>
        <p:txBody>
          <a:bodyPr spcFirstLastPara="1" wrap="square" lIns="91425" tIns="45700" rIns="91425" bIns="45700" anchor="ctr" anchorCtr="0">
            <a:noAutofit/>
          </a:bodyPr>
          <a:lstStyle/>
          <a:p>
            <a:pPr lvl="0"/>
            <a:r>
              <a:rPr lang="ja-JP" altLang="en-US" sz="2800" dirty="0">
                <a:solidFill>
                  <a:schemeClr val="lt1"/>
                </a:solidFill>
              </a:rPr>
              <a:t>産業界のニーズに基づいた基礎的・汎用的能力の養成</a:t>
            </a:r>
            <a:r>
              <a:rPr lang="ja-JP" sz="2800" dirty="0">
                <a:solidFill>
                  <a:schemeClr val="lt1"/>
                </a:solidFill>
                <a:sym typeface="Arial"/>
              </a:rPr>
              <a:t>プロジェクト</a:t>
            </a:r>
            <a:endParaRPr sz="2800" dirty="0"/>
          </a:p>
        </p:txBody>
      </p:sp>
      <p:sp>
        <p:nvSpPr>
          <p:cNvPr id="870" name="Google Shape;870;p28"/>
          <p:cNvSpPr txBox="1">
            <a:spLocks noGrp="1"/>
          </p:cNvSpPr>
          <p:nvPr>
            <p:ph type="body" idx="1"/>
          </p:nvPr>
        </p:nvSpPr>
        <p:spPr>
          <a:xfrm>
            <a:off x="457200" y="1346662"/>
            <a:ext cx="8462356" cy="4962698"/>
          </a:xfrm>
          <a:prstGeom prst="rect">
            <a:avLst/>
          </a:prstGeom>
          <a:noFill/>
          <a:ln>
            <a:noFill/>
          </a:ln>
        </p:spPr>
        <p:txBody>
          <a:bodyPr spcFirstLastPara="1" wrap="square" lIns="91425" tIns="45700" rIns="91425" bIns="45700" anchor="t" anchorCtr="0">
            <a:noAutofit/>
          </a:bodyPr>
          <a:lstStyle/>
          <a:p>
            <a:pPr marL="0" lvl="0" indent="0">
              <a:spcBef>
                <a:spcPts val="0"/>
              </a:spcBef>
              <a:buSzPts val="3200"/>
              <a:buNone/>
            </a:pPr>
            <a:r>
              <a:rPr lang="ja-JP" altLang="en-US" sz="2800" dirty="0"/>
              <a:t>・情報処理科</a:t>
            </a:r>
            <a:r>
              <a:rPr lang="en-US" altLang="ja-JP" sz="2800" dirty="0"/>
              <a:t>1</a:t>
            </a:r>
            <a:r>
              <a:rPr lang="ja-JP" altLang="en-US" sz="2800" dirty="0"/>
              <a:t>年リテラシーの診断比較</a:t>
            </a:r>
            <a:endParaRPr lang="en-US" altLang="ja-JP" sz="2800" dirty="0"/>
          </a:p>
          <a:p>
            <a:pPr marL="0" lvl="0" indent="0">
              <a:spcBef>
                <a:spcPts val="0"/>
              </a:spcBef>
              <a:buSzPts val="3200"/>
              <a:buNone/>
            </a:pPr>
            <a:r>
              <a:rPr lang="ja-JP" altLang="en-US" sz="1800" dirty="0"/>
              <a:t>　</a:t>
            </a:r>
            <a:endParaRPr lang="en-US" altLang="ja-JP" sz="1800" dirty="0"/>
          </a:p>
        </p:txBody>
      </p:sp>
      <p:sp>
        <p:nvSpPr>
          <p:cNvPr id="871" name="Google Shape;871;p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25</a:t>
            </a:fld>
            <a:endParaRPr/>
          </a:p>
        </p:txBody>
      </p:sp>
      <p:pic>
        <p:nvPicPr>
          <p:cNvPr id="3" name="図 2">
            <a:extLst>
              <a:ext uri="{FF2B5EF4-FFF2-40B4-BE49-F238E27FC236}">
                <a16:creationId xmlns:a16="http://schemas.microsoft.com/office/drawing/2014/main" id="{D94D2F81-37D4-4967-A2AE-FA94CEEC3736}"/>
              </a:ext>
            </a:extLst>
          </p:cNvPr>
          <p:cNvPicPr>
            <a:picLocks noChangeAspect="1"/>
          </p:cNvPicPr>
          <p:nvPr/>
        </p:nvPicPr>
        <p:blipFill>
          <a:blip r:embed="rId3"/>
          <a:stretch>
            <a:fillRect/>
          </a:stretch>
        </p:blipFill>
        <p:spPr>
          <a:xfrm>
            <a:off x="457200" y="1817849"/>
            <a:ext cx="7962900" cy="4581525"/>
          </a:xfrm>
          <a:prstGeom prst="rect">
            <a:avLst/>
          </a:prstGeom>
        </p:spPr>
      </p:pic>
    </p:spTree>
    <p:extLst>
      <p:ext uri="{BB962C8B-B14F-4D97-AF65-F5344CB8AC3E}">
        <p14:creationId xmlns:p14="http://schemas.microsoft.com/office/powerpoint/2010/main" val="1467908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28"/>
          <p:cNvSpPr txBox="1">
            <a:spLocks noGrp="1"/>
          </p:cNvSpPr>
          <p:nvPr>
            <p:ph type="title"/>
          </p:nvPr>
        </p:nvSpPr>
        <p:spPr>
          <a:xfrm>
            <a:off x="191193" y="188640"/>
            <a:ext cx="5964983" cy="825514"/>
          </a:xfrm>
          <a:prstGeom prst="rect">
            <a:avLst/>
          </a:prstGeom>
          <a:gradFill>
            <a:gsLst>
              <a:gs pos="0">
                <a:schemeClr val="dk2"/>
              </a:gs>
              <a:gs pos="80000">
                <a:srgbClr val="3C7AC5"/>
              </a:gs>
              <a:gs pos="100000">
                <a:srgbClr val="397BC9"/>
              </a:gs>
            </a:gsLst>
            <a:lin ang="16200000" scaled="0"/>
          </a:gradFill>
          <a:ln>
            <a:noFill/>
          </a:ln>
        </p:spPr>
        <p:txBody>
          <a:bodyPr spcFirstLastPara="1" wrap="square" lIns="91425" tIns="45700" rIns="91425" bIns="45700" anchor="ctr" anchorCtr="0">
            <a:noAutofit/>
          </a:bodyPr>
          <a:lstStyle/>
          <a:p>
            <a:pPr lvl="0"/>
            <a:r>
              <a:rPr lang="ja-JP" altLang="en-US" sz="2800" dirty="0">
                <a:solidFill>
                  <a:schemeClr val="lt1"/>
                </a:solidFill>
              </a:rPr>
              <a:t>産業界のニーズに基づいた基礎的・汎用的能力の養成</a:t>
            </a:r>
            <a:r>
              <a:rPr lang="ja-JP" sz="2800" dirty="0">
                <a:solidFill>
                  <a:schemeClr val="lt1"/>
                </a:solidFill>
                <a:sym typeface="Arial"/>
              </a:rPr>
              <a:t>プロジェクト</a:t>
            </a:r>
            <a:endParaRPr sz="2800" dirty="0"/>
          </a:p>
        </p:txBody>
      </p:sp>
      <p:sp>
        <p:nvSpPr>
          <p:cNvPr id="870" name="Google Shape;870;p28"/>
          <p:cNvSpPr txBox="1">
            <a:spLocks noGrp="1"/>
          </p:cNvSpPr>
          <p:nvPr>
            <p:ph type="body" idx="1"/>
          </p:nvPr>
        </p:nvSpPr>
        <p:spPr>
          <a:xfrm>
            <a:off x="457200" y="1346662"/>
            <a:ext cx="8462356" cy="4962698"/>
          </a:xfrm>
          <a:prstGeom prst="rect">
            <a:avLst/>
          </a:prstGeom>
          <a:noFill/>
          <a:ln>
            <a:noFill/>
          </a:ln>
        </p:spPr>
        <p:txBody>
          <a:bodyPr spcFirstLastPara="1" wrap="square" lIns="91425" tIns="45700" rIns="91425" bIns="45700" anchor="t" anchorCtr="0">
            <a:noAutofit/>
          </a:bodyPr>
          <a:lstStyle/>
          <a:p>
            <a:pPr marL="0" lvl="0" indent="0">
              <a:spcBef>
                <a:spcPts val="0"/>
              </a:spcBef>
              <a:buSzPts val="3200"/>
              <a:buNone/>
            </a:pPr>
            <a:r>
              <a:rPr lang="ja-JP" altLang="en-US" sz="2800" dirty="0"/>
              <a:t>・情報処理科１年コンピテンシーの診断比較</a:t>
            </a:r>
            <a:endParaRPr lang="en-US" altLang="ja-JP" sz="2800" dirty="0"/>
          </a:p>
          <a:p>
            <a:pPr marL="0" lvl="0" indent="0">
              <a:spcBef>
                <a:spcPts val="0"/>
              </a:spcBef>
              <a:buSzPts val="3200"/>
              <a:buNone/>
            </a:pPr>
            <a:r>
              <a:rPr lang="ja-JP" altLang="en-US" sz="1800" dirty="0"/>
              <a:t>　</a:t>
            </a:r>
            <a:endParaRPr lang="en-US" altLang="ja-JP" sz="1800" dirty="0"/>
          </a:p>
        </p:txBody>
      </p:sp>
      <p:sp>
        <p:nvSpPr>
          <p:cNvPr id="871" name="Google Shape;871;p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26</a:t>
            </a:fld>
            <a:endParaRPr/>
          </a:p>
        </p:txBody>
      </p:sp>
      <p:pic>
        <p:nvPicPr>
          <p:cNvPr id="3" name="図 2">
            <a:extLst>
              <a:ext uri="{FF2B5EF4-FFF2-40B4-BE49-F238E27FC236}">
                <a16:creationId xmlns:a16="http://schemas.microsoft.com/office/drawing/2014/main" id="{9576EB8D-DD45-4AAD-96FD-4C0A9A6D1DB8}"/>
              </a:ext>
            </a:extLst>
          </p:cNvPr>
          <p:cNvPicPr>
            <a:picLocks noChangeAspect="1"/>
          </p:cNvPicPr>
          <p:nvPr/>
        </p:nvPicPr>
        <p:blipFill>
          <a:blip r:embed="rId3"/>
          <a:stretch>
            <a:fillRect/>
          </a:stretch>
        </p:blipFill>
        <p:spPr>
          <a:xfrm>
            <a:off x="37322" y="1832610"/>
            <a:ext cx="9020175" cy="4476750"/>
          </a:xfrm>
          <a:prstGeom prst="rect">
            <a:avLst/>
          </a:prstGeom>
        </p:spPr>
      </p:pic>
    </p:spTree>
    <p:extLst>
      <p:ext uri="{BB962C8B-B14F-4D97-AF65-F5344CB8AC3E}">
        <p14:creationId xmlns:p14="http://schemas.microsoft.com/office/powerpoint/2010/main" val="173719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6" name="Google Shape;936;p36"/>
          <p:cNvSpPr txBox="1">
            <a:spLocks noGrp="1"/>
          </p:cNvSpPr>
          <p:nvPr>
            <p:ph type="title"/>
          </p:nvPr>
        </p:nvSpPr>
        <p:spPr>
          <a:xfrm>
            <a:off x="464620" y="4943751"/>
            <a:ext cx="8147356" cy="1362075"/>
          </a:xfrm>
          <a:prstGeom prst="rect">
            <a:avLst/>
          </a:prstGeom>
          <a:solidFill>
            <a:schemeClr val="lt1">
              <a:alpha val="49803"/>
            </a:schemeClr>
          </a:solidFill>
          <a:ln>
            <a:noFill/>
          </a:ln>
        </p:spPr>
        <p:txBody>
          <a:bodyPr spcFirstLastPara="1" wrap="square" lIns="91425" tIns="45700" rIns="91425" bIns="45700" anchor="t" anchorCtr="0">
            <a:noAutofit/>
          </a:bodyPr>
          <a:lstStyle/>
          <a:p>
            <a:pPr>
              <a:buClr>
                <a:srgbClr val="002060"/>
              </a:buClr>
              <a:buSzPts val="4000"/>
            </a:pPr>
            <a:r>
              <a:rPr lang="en-US" altLang="ja-JP" dirty="0">
                <a:solidFill>
                  <a:srgbClr val="002060"/>
                </a:solidFill>
              </a:rPr>
              <a:t>2.</a:t>
            </a:r>
            <a:r>
              <a:rPr lang="ja-JP" altLang="en-US" dirty="0">
                <a:solidFill>
                  <a:srgbClr val="002060"/>
                </a:solidFill>
              </a:rPr>
              <a:t>  </a:t>
            </a:r>
            <a:r>
              <a:rPr lang="ja-JP" dirty="0">
                <a:solidFill>
                  <a:srgbClr val="002060"/>
                </a:solidFill>
              </a:rPr>
              <a:t>学生主導で社会人基礎力を養う</a:t>
            </a:r>
            <a:r>
              <a:rPr lang="ja-JP" altLang="en-US" dirty="0">
                <a:solidFill>
                  <a:srgbClr val="002060"/>
                </a:solidFill>
              </a:rPr>
              <a:t>　</a:t>
            </a:r>
            <a:br>
              <a:rPr lang="en-US" altLang="ja-JP" dirty="0">
                <a:solidFill>
                  <a:srgbClr val="002060"/>
                </a:solidFill>
              </a:rPr>
            </a:br>
            <a:r>
              <a:rPr lang="ja-JP" altLang="en-US" dirty="0">
                <a:solidFill>
                  <a:srgbClr val="002060"/>
                </a:solidFill>
              </a:rPr>
              <a:t>　　　 </a:t>
            </a:r>
            <a:r>
              <a:rPr lang="ja-JP" dirty="0">
                <a:solidFill>
                  <a:srgbClr val="002060"/>
                </a:solidFill>
              </a:rPr>
              <a:t>キャリア教育の充実</a:t>
            </a:r>
            <a:endParaRPr dirty="0">
              <a:solidFill>
                <a:srgbClr val="002060"/>
              </a:solidFill>
            </a:endParaRPr>
          </a:p>
        </p:txBody>
      </p:sp>
      <p:sp>
        <p:nvSpPr>
          <p:cNvPr id="937" name="Google Shape;937;p36"/>
          <p:cNvSpPr txBox="1">
            <a:spLocks noGrp="1"/>
          </p:cNvSpPr>
          <p:nvPr>
            <p:ph type="body" idx="1"/>
          </p:nvPr>
        </p:nvSpPr>
        <p:spPr>
          <a:xfrm>
            <a:off x="2563355" y="4501665"/>
            <a:ext cx="4808442" cy="271726"/>
          </a:xfrm>
          <a:prstGeom prst="rect">
            <a:avLst/>
          </a:prstGeom>
          <a:solidFill>
            <a:schemeClr val="lt1">
              <a:alpha val="49803"/>
            </a:schemeClr>
          </a:solidFill>
          <a:ln>
            <a:noFill/>
          </a:ln>
        </p:spPr>
        <p:txBody>
          <a:bodyPr spcFirstLastPara="1" wrap="square" lIns="91425" tIns="45700" rIns="91425" bIns="45700" anchor="b" anchorCtr="0">
            <a:noAutofit/>
          </a:bodyPr>
          <a:lstStyle/>
          <a:p>
            <a:pPr marL="0" indent="0" algn="r">
              <a:spcBef>
                <a:spcPts val="0"/>
              </a:spcBef>
              <a:buSzPts val="1600"/>
            </a:pPr>
            <a:r>
              <a:rPr lang="ja-JP" altLang="en-US" sz="1200" dirty="0"/>
              <a:t>第</a:t>
            </a:r>
            <a:r>
              <a:rPr lang="en-US" altLang="ja-JP" sz="1200" dirty="0"/>
              <a:t>54</a:t>
            </a:r>
            <a:r>
              <a:rPr lang="ja-JP" altLang="en-US" sz="1200" dirty="0"/>
              <a:t>回　日専祭オープニングセレモニー</a:t>
            </a:r>
            <a:endParaRPr sz="1200" dirty="0"/>
          </a:p>
        </p:txBody>
      </p:sp>
      <p:sp>
        <p:nvSpPr>
          <p:cNvPr id="938" name="Google Shape;938;p3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fld id="{00000000-1234-1234-1234-123412341234}" type="slidenum">
              <a:rPr lang="en-US" altLang="ja-JP"/>
              <a:pPr/>
              <a:t>27</a:t>
            </a:fld>
            <a:endParaRPr/>
          </a:p>
        </p:txBody>
      </p:sp>
      <p:pic>
        <p:nvPicPr>
          <p:cNvPr id="4" name="図 3">
            <a:extLst>
              <a:ext uri="{FF2B5EF4-FFF2-40B4-BE49-F238E27FC236}">
                <a16:creationId xmlns:a16="http://schemas.microsoft.com/office/drawing/2014/main" id="{8921D95A-FF0E-4494-837D-0C2C213102F5}"/>
              </a:ext>
            </a:extLst>
          </p:cNvPr>
          <p:cNvPicPr>
            <a:picLocks noChangeAspect="1"/>
          </p:cNvPicPr>
          <p:nvPr/>
        </p:nvPicPr>
        <p:blipFill>
          <a:blip r:embed="rId3"/>
          <a:stretch>
            <a:fillRect/>
          </a:stretch>
        </p:blipFill>
        <p:spPr>
          <a:xfrm>
            <a:off x="1707175" y="717002"/>
            <a:ext cx="5662246" cy="377483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37"/>
          <p:cNvSpPr txBox="1">
            <a:spLocks noGrp="1"/>
          </p:cNvSpPr>
          <p:nvPr>
            <p:ph type="title"/>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r>
              <a:rPr lang="ja-JP" altLang="en-US" sz="3200">
                <a:solidFill>
                  <a:schemeClr val="lt1"/>
                </a:solidFill>
              </a:rPr>
              <a:t>キャリア教育分科会</a:t>
            </a:r>
            <a:endParaRPr/>
          </a:p>
        </p:txBody>
      </p:sp>
      <p:sp>
        <p:nvSpPr>
          <p:cNvPr id="944" name="Google Shape;944;p37"/>
          <p:cNvSpPr txBox="1">
            <a:spLocks noGrp="1"/>
          </p:cNvSpPr>
          <p:nvPr>
            <p:ph type="body" idx="1"/>
          </p:nvPr>
        </p:nvSpPr>
        <p:spPr>
          <a:xfrm>
            <a:off x="457200" y="1047404"/>
            <a:ext cx="8229600" cy="5477940"/>
          </a:xfrm>
          <a:prstGeom prst="rect">
            <a:avLst/>
          </a:prstGeom>
          <a:noFill/>
          <a:ln>
            <a:noFill/>
          </a:ln>
        </p:spPr>
        <p:txBody>
          <a:bodyPr spcFirstLastPara="1" wrap="square" lIns="91425" tIns="45700" rIns="91425" bIns="45700" anchor="t" anchorCtr="0">
            <a:normAutofit fontScale="85000" lnSpcReduction="10000"/>
          </a:bodyPr>
          <a:lstStyle/>
          <a:p>
            <a:pPr marL="342900">
              <a:spcBef>
                <a:spcPts val="0"/>
              </a:spcBef>
              <a:buSzPct val="100000"/>
            </a:pPr>
            <a:r>
              <a:rPr lang="ja-JP" dirty="0"/>
              <a:t>本テーマの目的</a:t>
            </a:r>
            <a:endParaRPr dirty="0"/>
          </a:p>
          <a:p>
            <a:pPr marL="742950" lvl="1" indent="-285750">
              <a:spcBef>
                <a:spcPts val="476"/>
              </a:spcBef>
              <a:buSzPct val="100000"/>
            </a:pPr>
            <a:r>
              <a:rPr lang="ja-JP" sz="3200" dirty="0"/>
              <a:t>①学生自治会の適正運用、②学生主体の学校行事の在り方の検討、③クラス内組織の検討を通して、学生の社会人基礎力</a:t>
            </a:r>
            <a:r>
              <a:rPr lang="ja-JP" altLang="en-US" sz="3200" dirty="0"/>
              <a:t>の</a:t>
            </a:r>
            <a:r>
              <a:rPr lang="ja-JP" sz="3200" dirty="0"/>
              <a:t>向上</a:t>
            </a:r>
            <a:r>
              <a:rPr lang="ja-JP" altLang="en-US" sz="3200" dirty="0"/>
              <a:t>を図ること</a:t>
            </a:r>
            <a:endParaRPr lang="en-US" altLang="ja-JP" sz="3200" dirty="0"/>
          </a:p>
          <a:p>
            <a:pPr marL="457200" lvl="1" indent="0">
              <a:spcBef>
                <a:spcPts val="476"/>
              </a:spcBef>
              <a:buSzPct val="100000"/>
              <a:buNone/>
            </a:pPr>
            <a:endParaRPr dirty="0"/>
          </a:p>
          <a:p>
            <a:pPr marL="342900">
              <a:spcBef>
                <a:spcPts val="544"/>
              </a:spcBef>
              <a:buSzPct val="100000"/>
            </a:pPr>
            <a:r>
              <a:rPr lang="ja-JP" dirty="0"/>
              <a:t>前期の</a:t>
            </a:r>
            <a:r>
              <a:rPr lang="ja-JP" altLang="en-US" dirty="0"/>
              <a:t>実績</a:t>
            </a:r>
            <a:endParaRPr lang="en-US" altLang="ja-JP" dirty="0"/>
          </a:p>
          <a:p>
            <a:pPr marL="0" indent="0">
              <a:spcBef>
                <a:spcPts val="544"/>
              </a:spcBef>
              <a:buSzPct val="100000"/>
              <a:buNone/>
            </a:pPr>
            <a:r>
              <a:rPr lang="ja-JP" altLang="en-US" dirty="0"/>
              <a:t>　　①学生自治会の適正運用について</a:t>
            </a:r>
            <a:endParaRPr dirty="0"/>
          </a:p>
          <a:p>
            <a:pPr marL="742950" lvl="1" indent="-285750">
              <a:spcBef>
                <a:spcPts val="476"/>
              </a:spcBef>
              <a:buSzPct val="100000"/>
            </a:pPr>
            <a:r>
              <a:rPr lang="ja-JP" altLang="en-US" dirty="0"/>
              <a:t>新入留学生歓迎会</a:t>
            </a:r>
            <a:endParaRPr lang="en-US" altLang="ja-JP" dirty="0"/>
          </a:p>
          <a:p>
            <a:pPr marL="742950" lvl="1" indent="-285750">
              <a:spcBef>
                <a:spcPts val="476"/>
              </a:spcBef>
              <a:buSzPct val="100000"/>
            </a:pPr>
            <a:r>
              <a:rPr lang="ja-JP" dirty="0"/>
              <a:t>学校関係者評価委員会への参加</a:t>
            </a:r>
            <a:endParaRPr lang="en-US" altLang="ja-JP" dirty="0"/>
          </a:p>
          <a:p>
            <a:pPr marL="742950" lvl="1" indent="-285750">
              <a:spcBef>
                <a:spcPts val="476"/>
              </a:spcBef>
              <a:buSzPct val="100000"/>
            </a:pPr>
            <a:r>
              <a:rPr lang="ja-JP" altLang="ja-JP" dirty="0"/>
              <a:t>クラブ・同好会紹介イベント開催</a:t>
            </a:r>
            <a:endParaRPr lang="en-US" altLang="ja-JP" dirty="0"/>
          </a:p>
          <a:p>
            <a:pPr marL="742950" lvl="1" indent="-285750">
              <a:spcBef>
                <a:spcPts val="476"/>
              </a:spcBef>
              <a:buSzPct val="100000"/>
            </a:pPr>
            <a:r>
              <a:rPr lang="ja-JP" altLang="en-US" dirty="0"/>
              <a:t>学生自治会　会則の検討・作成</a:t>
            </a:r>
            <a:endParaRPr lang="en-US" altLang="ja-JP" dirty="0"/>
          </a:p>
          <a:p>
            <a:pPr marL="742950" lvl="1" indent="-285750">
              <a:spcBef>
                <a:spcPts val="476"/>
              </a:spcBef>
              <a:buSzPct val="100000"/>
            </a:pPr>
            <a:r>
              <a:rPr lang="ja-JP" altLang="en-US" dirty="0"/>
              <a:t>次年度事業計画・予算計画　草案作成</a:t>
            </a:r>
            <a:endParaRPr lang="en-US" altLang="ja-JP" dirty="0"/>
          </a:p>
          <a:p>
            <a:pPr marL="742950" lvl="1" indent="-285750">
              <a:spcBef>
                <a:spcPts val="476"/>
              </a:spcBef>
              <a:buSzPct val="100000"/>
            </a:pPr>
            <a:r>
              <a:rPr lang="ja-JP" altLang="en-US" dirty="0"/>
              <a:t>クラス委員長定例会の適正運用について検討・提案</a:t>
            </a:r>
            <a:endParaRPr lang="en-US" altLang="ja-JP" dirty="0"/>
          </a:p>
          <a:p>
            <a:pPr marL="457200" lvl="1" indent="0">
              <a:spcBef>
                <a:spcPts val="476"/>
              </a:spcBef>
              <a:buSzPct val="100000"/>
              <a:buNone/>
            </a:pPr>
            <a:endParaRPr lang="ja-JP" altLang="ja-JP" sz="2200" dirty="0"/>
          </a:p>
          <a:p>
            <a:pPr marL="742950" lvl="1" indent="-285750">
              <a:spcBef>
                <a:spcPts val="476"/>
              </a:spcBef>
              <a:buSzPct val="100000"/>
            </a:pPr>
            <a:endParaRPr dirty="0"/>
          </a:p>
          <a:p>
            <a:pPr marL="0" indent="0">
              <a:spcBef>
                <a:spcPts val="544"/>
              </a:spcBef>
              <a:buSzPct val="100000"/>
              <a:buNone/>
            </a:pPr>
            <a:endParaRPr dirty="0"/>
          </a:p>
        </p:txBody>
      </p:sp>
      <p:sp>
        <p:nvSpPr>
          <p:cNvPr id="945" name="Google Shape;945;p3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fld id="{00000000-1234-1234-1234-123412341234}" type="slidenum">
              <a:rPr lang="en-US" altLang="ja-JP"/>
              <a:pPr/>
              <a:t>28</a:t>
            </a:fld>
            <a:endParaRPr/>
          </a:p>
        </p:txBody>
      </p:sp>
      <p:pic>
        <p:nvPicPr>
          <p:cNvPr id="5" name="図 4">
            <a:extLst>
              <a:ext uri="{FF2B5EF4-FFF2-40B4-BE49-F238E27FC236}">
                <a16:creationId xmlns:a16="http://schemas.microsoft.com/office/drawing/2014/main" id="{CA860D94-5A96-4D60-9907-CD354A589421}"/>
              </a:ext>
            </a:extLst>
          </p:cNvPr>
          <p:cNvPicPr>
            <a:picLocks noChangeAspect="1"/>
          </p:cNvPicPr>
          <p:nvPr/>
        </p:nvPicPr>
        <p:blipFill>
          <a:blip r:embed="rId3"/>
          <a:stretch>
            <a:fillRect/>
          </a:stretch>
        </p:blipFill>
        <p:spPr>
          <a:xfrm>
            <a:off x="6387172" y="3925957"/>
            <a:ext cx="2299628" cy="142129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3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fld id="{00000000-1234-1234-1234-123412341234}" type="slidenum">
              <a:rPr lang="en-US" altLang="ja-JP"/>
              <a:pPr/>
              <a:t>29</a:t>
            </a:fld>
            <a:endParaRPr/>
          </a:p>
        </p:txBody>
      </p:sp>
      <p:graphicFrame>
        <p:nvGraphicFramePr>
          <p:cNvPr id="951" name="Google Shape;951;p38"/>
          <p:cNvGraphicFramePr/>
          <p:nvPr/>
        </p:nvGraphicFramePr>
        <p:xfrm>
          <a:off x="338386" y="1850217"/>
          <a:ext cx="8050050" cy="4376985"/>
        </p:xfrm>
        <a:graphic>
          <a:graphicData uri="http://schemas.openxmlformats.org/drawingml/2006/table">
            <a:tbl>
              <a:tblPr>
                <a:noFill/>
              </a:tblPr>
              <a:tblGrid>
                <a:gridCol w="1753475">
                  <a:extLst>
                    <a:ext uri="{9D8B030D-6E8A-4147-A177-3AD203B41FA5}">
                      <a16:colId xmlns:a16="http://schemas.microsoft.com/office/drawing/2014/main" val="20000"/>
                    </a:ext>
                  </a:extLst>
                </a:gridCol>
                <a:gridCol w="6296575">
                  <a:extLst>
                    <a:ext uri="{9D8B030D-6E8A-4147-A177-3AD203B41FA5}">
                      <a16:colId xmlns:a16="http://schemas.microsoft.com/office/drawing/2014/main" val="20001"/>
                    </a:ext>
                  </a:extLst>
                </a:gridCol>
              </a:tblGrid>
              <a:tr h="467839">
                <a:tc>
                  <a:txBody>
                    <a:bodyPr/>
                    <a:lstStyle/>
                    <a:p>
                      <a:pPr marL="0" marR="0" lvl="0" indent="0" algn="ctr" rtl="0">
                        <a:spcBef>
                          <a:spcPts val="0"/>
                        </a:spcBef>
                        <a:spcAft>
                          <a:spcPts val="0"/>
                        </a:spcAft>
                        <a:buNone/>
                      </a:pPr>
                      <a:r>
                        <a:rPr lang="ja-JP" sz="1800" u="none" strike="noStrike" dirty="0">
                          <a:solidFill>
                            <a:schemeClr val="lt1"/>
                          </a:solidFill>
                        </a:rPr>
                        <a:t>役　職</a:t>
                      </a:r>
                      <a:endParaRPr sz="1800" b="0" i="0" u="none" strike="noStrike" dirty="0">
                        <a:solidFill>
                          <a:schemeClr val="lt1"/>
                        </a:solidFill>
                        <a:latin typeface="MS PGothic"/>
                        <a:ea typeface="MS PGothic"/>
                        <a:cs typeface="MS PGothic"/>
                        <a:sym typeface="MS PGothic"/>
                      </a:endParaRPr>
                    </a:p>
                  </a:txBody>
                  <a:tcPr marL="7650" marR="7650" marT="7650" marB="0" anchor="ctr">
                    <a:solidFill>
                      <a:srgbClr val="0070C0"/>
                    </a:solidFill>
                  </a:tcPr>
                </a:tc>
                <a:tc>
                  <a:txBody>
                    <a:bodyPr/>
                    <a:lstStyle/>
                    <a:p>
                      <a:pPr marL="0" marR="0" lvl="0" indent="0" algn="ctr" rtl="0">
                        <a:spcBef>
                          <a:spcPts val="0"/>
                        </a:spcBef>
                        <a:spcAft>
                          <a:spcPts val="0"/>
                        </a:spcAft>
                        <a:buNone/>
                      </a:pPr>
                      <a:r>
                        <a:rPr lang="ja-JP" sz="1800" u="none" strike="noStrike" dirty="0">
                          <a:solidFill>
                            <a:schemeClr val="lt1"/>
                          </a:solidFill>
                        </a:rPr>
                        <a:t>氏　名</a:t>
                      </a:r>
                      <a:endParaRPr sz="1800" b="0" i="0" u="none" strike="noStrike" dirty="0">
                        <a:solidFill>
                          <a:schemeClr val="lt1"/>
                        </a:solidFill>
                        <a:latin typeface="MS PGothic"/>
                        <a:ea typeface="MS PGothic"/>
                        <a:cs typeface="MS PGothic"/>
                        <a:sym typeface="MS PGothic"/>
                      </a:endParaRPr>
                    </a:p>
                  </a:txBody>
                  <a:tcPr marL="7650" marR="7650" marT="7650" marB="0" anchor="ctr">
                    <a:solidFill>
                      <a:srgbClr val="0070C0"/>
                    </a:solidFill>
                  </a:tcPr>
                </a:tc>
                <a:extLst>
                  <a:ext uri="{0D108BD9-81ED-4DB2-BD59-A6C34878D82A}">
                    <a16:rowId xmlns:a16="http://schemas.microsoft.com/office/drawing/2014/main" val="10000"/>
                  </a:ext>
                </a:extLst>
              </a:tr>
              <a:tr h="467839">
                <a:tc>
                  <a:txBody>
                    <a:bodyPr/>
                    <a:lstStyle/>
                    <a:p>
                      <a:pPr marL="0" marR="0" lvl="0" indent="0" algn="l" rtl="0">
                        <a:spcBef>
                          <a:spcPts val="0"/>
                        </a:spcBef>
                        <a:spcAft>
                          <a:spcPts val="0"/>
                        </a:spcAft>
                        <a:buNone/>
                      </a:pPr>
                      <a:r>
                        <a:rPr lang="ja-JP" sz="1800" b="0" i="0" u="none" strike="noStrike" dirty="0">
                          <a:solidFill>
                            <a:srgbClr val="000000"/>
                          </a:solidFill>
                          <a:latin typeface="MS PGothic"/>
                          <a:ea typeface="MS PGothic"/>
                          <a:cs typeface="MS PGothic"/>
                          <a:sym typeface="MS PGothic"/>
                        </a:rPr>
                        <a:t>　</a:t>
                      </a:r>
                      <a:r>
                        <a:rPr lang="ja-JP" altLang="en-US" sz="1800" b="0" i="0" u="none" strike="noStrike" dirty="0">
                          <a:solidFill>
                            <a:srgbClr val="000000"/>
                          </a:solidFill>
                          <a:latin typeface="MS PGothic"/>
                          <a:ea typeface="MS PGothic"/>
                          <a:cs typeface="MS PGothic"/>
                          <a:sym typeface="MS PGothic"/>
                        </a:rPr>
                        <a:t> 会　 長</a:t>
                      </a:r>
                      <a:endParaRPr sz="1800" b="0" i="0" u="none" strike="noStrike" dirty="0">
                        <a:solidFill>
                          <a:srgbClr val="000000"/>
                        </a:solidFill>
                        <a:latin typeface="MS PGothic"/>
                        <a:ea typeface="MS PGothic"/>
                        <a:cs typeface="MS PGothic"/>
                        <a:sym typeface="MS PGothic"/>
                      </a:endParaRPr>
                    </a:p>
                  </a:txBody>
                  <a:tcPr marL="7650" marR="7650" marT="7650" marB="0" anchor="ctr"/>
                </a:tc>
                <a:tc>
                  <a:txBody>
                    <a:bodyPr/>
                    <a:lstStyle/>
                    <a:p>
                      <a:pPr marL="0" marR="0" lvl="0" indent="0" algn="l" rtl="0">
                        <a:spcBef>
                          <a:spcPts val="0"/>
                        </a:spcBef>
                        <a:spcAft>
                          <a:spcPts val="0"/>
                        </a:spcAft>
                        <a:buNone/>
                      </a:pPr>
                      <a:r>
                        <a:rPr lang="ja-JP" altLang="en-US" sz="1800" u="none" strike="noStrike" dirty="0"/>
                        <a:t> </a:t>
                      </a:r>
                      <a:r>
                        <a:rPr lang="ja-JP" altLang="en-US" sz="1800" u="sng" strike="noStrike" dirty="0">
                          <a:solidFill>
                            <a:srgbClr val="0070C0"/>
                          </a:solidFill>
                        </a:rPr>
                        <a:t>武藤遼河</a:t>
                      </a:r>
                      <a:endParaRPr sz="1800" b="0" i="0" u="sng" strike="noStrike" dirty="0">
                        <a:solidFill>
                          <a:srgbClr val="0070C0"/>
                        </a:solidFill>
                        <a:latin typeface="MS PGothic"/>
                        <a:ea typeface="MS PGothic"/>
                        <a:cs typeface="MS PGothic"/>
                        <a:sym typeface="MS PGothic"/>
                      </a:endParaRPr>
                    </a:p>
                  </a:txBody>
                  <a:tcPr marL="7650" marR="7650" marT="7650" marB="0" anchor="ctr"/>
                </a:tc>
                <a:extLst>
                  <a:ext uri="{0D108BD9-81ED-4DB2-BD59-A6C34878D82A}">
                    <a16:rowId xmlns:a16="http://schemas.microsoft.com/office/drawing/2014/main" val="10001"/>
                  </a:ext>
                </a:extLst>
              </a:tr>
              <a:tr h="467839">
                <a:tc>
                  <a:txBody>
                    <a:bodyPr/>
                    <a:lstStyle/>
                    <a:p>
                      <a:pPr marL="0" marR="0" lvl="0" indent="0" algn="l" rtl="0">
                        <a:spcBef>
                          <a:spcPts val="0"/>
                        </a:spcBef>
                        <a:spcAft>
                          <a:spcPts val="0"/>
                        </a:spcAft>
                        <a:buNone/>
                      </a:pPr>
                      <a:r>
                        <a:rPr lang="ja-JP" sz="1800" u="none" strike="noStrike" dirty="0"/>
                        <a:t>　副</a:t>
                      </a:r>
                      <a:r>
                        <a:rPr lang="ja-JP" altLang="en-US" sz="1800" u="none" strike="noStrike" dirty="0"/>
                        <a:t>会長</a:t>
                      </a:r>
                      <a:endParaRPr sz="1800" b="0" i="0" u="none" strike="noStrike" dirty="0">
                        <a:solidFill>
                          <a:srgbClr val="000000"/>
                        </a:solidFill>
                        <a:latin typeface="MS PGothic"/>
                        <a:ea typeface="MS PGothic"/>
                        <a:cs typeface="MS PGothic"/>
                        <a:sym typeface="MS PGothic"/>
                      </a:endParaRPr>
                    </a:p>
                  </a:txBody>
                  <a:tcPr marL="7650" marR="7650" marT="7650" marB="0" anchor="ctr"/>
                </a:tc>
                <a:tc>
                  <a:txBody>
                    <a:bodyPr/>
                    <a:lstStyle/>
                    <a:p>
                      <a:pPr marL="0" marR="0" lvl="0" indent="0" algn="l" rtl="0">
                        <a:spcBef>
                          <a:spcPts val="0"/>
                        </a:spcBef>
                        <a:spcAft>
                          <a:spcPts val="0"/>
                        </a:spcAft>
                        <a:buNone/>
                      </a:pPr>
                      <a:r>
                        <a:rPr lang="ja-JP" altLang="en-US" sz="1800" u="none" strike="noStrike" dirty="0"/>
                        <a:t> </a:t>
                      </a:r>
                      <a:r>
                        <a:rPr lang="ja-JP" altLang="en-US" sz="1800" u="sng" strike="noStrike" dirty="0">
                          <a:solidFill>
                            <a:srgbClr val="0070C0"/>
                          </a:solidFill>
                        </a:rPr>
                        <a:t>村木翔</a:t>
                      </a:r>
                      <a:r>
                        <a:rPr lang="en-US" altLang="ja-JP" sz="1800" u="none" strike="noStrike" dirty="0"/>
                        <a:t>､</a:t>
                      </a:r>
                      <a:r>
                        <a:rPr lang="ja-JP" altLang="en-US" sz="1800" u="none" strike="noStrike" dirty="0"/>
                        <a:t>根本昌和</a:t>
                      </a:r>
                      <a:r>
                        <a:rPr lang="en-US" altLang="ja-JP" sz="1800" u="none" strike="noStrike" dirty="0"/>
                        <a:t>､</a:t>
                      </a:r>
                      <a:r>
                        <a:rPr lang="ja-JP" altLang="en-US" sz="1800" u="none" strike="noStrike" dirty="0"/>
                        <a:t>蔡ダウム</a:t>
                      </a:r>
                      <a:endParaRPr sz="1800" b="0" i="0" u="none" strike="noStrike" dirty="0">
                        <a:solidFill>
                          <a:srgbClr val="000000"/>
                        </a:solidFill>
                        <a:latin typeface="MS PGothic"/>
                        <a:ea typeface="MS PGothic"/>
                        <a:cs typeface="MS PGothic"/>
                        <a:sym typeface="MS PGothic"/>
                      </a:endParaRPr>
                    </a:p>
                  </a:txBody>
                  <a:tcPr marL="7650" marR="7650" marT="7650" marB="0" anchor="ctr"/>
                </a:tc>
                <a:extLst>
                  <a:ext uri="{0D108BD9-81ED-4DB2-BD59-A6C34878D82A}">
                    <a16:rowId xmlns:a16="http://schemas.microsoft.com/office/drawing/2014/main" val="10002"/>
                  </a:ext>
                </a:extLst>
              </a:tr>
              <a:tr h="491789">
                <a:tc>
                  <a:txBody>
                    <a:bodyPr/>
                    <a:lstStyle/>
                    <a:p>
                      <a:pPr marL="0" marR="0" lvl="0" indent="0" algn="l" rtl="0">
                        <a:spcBef>
                          <a:spcPts val="0"/>
                        </a:spcBef>
                        <a:spcAft>
                          <a:spcPts val="0"/>
                        </a:spcAft>
                        <a:buNone/>
                      </a:pPr>
                      <a:r>
                        <a:rPr lang="ja-JP" sz="1800" u="none" strike="noStrike" dirty="0"/>
                        <a:t>　書　記</a:t>
                      </a:r>
                      <a:endParaRPr sz="1800" b="0" i="0" u="none" strike="noStrike" dirty="0">
                        <a:solidFill>
                          <a:srgbClr val="000000"/>
                        </a:solidFill>
                        <a:latin typeface="MS PGothic"/>
                        <a:ea typeface="MS PGothic"/>
                        <a:cs typeface="MS PGothic"/>
                        <a:sym typeface="MS PGothic"/>
                      </a:endParaRPr>
                    </a:p>
                  </a:txBody>
                  <a:tcPr marL="7650" marR="7650" marT="7650" marB="0" anchor="ctr"/>
                </a:tc>
                <a:tc>
                  <a:txBody>
                    <a:bodyPr/>
                    <a:lstStyle/>
                    <a:p>
                      <a:pPr marL="0" marR="0" lvl="0" indent="0" algn="l" rtl="0">
                        <a:lnSpc>
                          <a:spcPct val="100000"/>
                        </a:lnSpc>
                        <a:spcBef>
                          <a:spcPts val="0"/>
                        </a:spcBef>
                        <a:spcAft>
                          <a:spcPts val="0"/>
                        </a:spcAft>
                        <a:buClr>
                          <a:schemeClr val="dk1"/>
                        </a:buClr>
                        <a:buSzPts val="2000"/>
                        <a:buFont typeface="Arial"/>
                        <a:buNone/>
                      </a:pPr>
                      <a:r>
                        <a:rPr lang="ja-JP" altLang="en-US" sz="1800" u="none" strike="noStrike" dirty="0"/>
                        <a:t> </a:t>
                      </a:r>
                      <a:r>
                        <a:rPr lang="ja-JP" altLang="en-US" sz="1800" u="sng" strike="noStrike" dirty="0">
                          <a:solidFill>
                            <a:srgbClr val="0070C0"/>
                          </a:solidFill>
                        </a:rPr>
                        <a:t>長谷川篤桃</a:t>
                      </a:r>
                      <a:r>
                        <a:rPr lang="en-US" altLang="ja-JP" sz="1800" u="none" strike="noStrike" dirty="0">
                          <a:solidFill>
                            <a:srgbClr val="0070C0"/>
                          </a:solidFill>
                        </a:rPr>
                        <a:t>､</a:t>
                      </a:r>
                      <a:r>
                        <a:rPr lang="ja-JP" altLang="en-US" sz="1800" u="none" strike="noStrike" dirty="0"/>
                        <a:t>茂呂洋佑</a:t>
                      </a:r>
                      <a:r>
                        <a:rPr lang="en-US" altLang="ja-JP" sz="1800" u="none" strike="noStrike" dirty="0"/>
                        <a:t>､</a:t>
                      </a:r>
                      <a:r>
                        <a:rPr lang="ja-JP" altLang="en-US" sz="1800" u="sng" strike="noStrike" dirty="0">
                          <a:solidFill>
                            <a:srgbClr val="0070C0"/>
                          </a:solidFill>
                        </a:rPr>
                        <a:t>泉澤蒼良</a:t>
                      </a:r>
                      <a:r>
                        <a:rPr lang="ja-JP" altLang="en-US" sz="1800" u="none" strike="noStrike" dirty="0"/>
                        <a:t> </a:t>
                      </a:r>
                      <a:endParaRPr sz="1800" dirty="0"/>
                    </a:p>
                  </a:txBody>
                  <a:tcPr marL="7650" marR="7650" marT="7650" marB="0" anchor="ctr"/>
                </a:tc>
                <a:extLst>
                  <a:ext uri="{0D108BD9-81ED-4DB2-BD59-A6C34878D82A}">
                    <a16:rowId xmlns:a16="http://schemas.microsoft.com/office/drawing/2014/main" val="10003"/>
                  </a:ext>
                </a:extLst>
              </a:tr>
              <a:tr h="494993">
                <a:tc>
                  <a:txBody>
                    <a:bodyPr/>
                    <a:lstStyle/>
                    <a:p>
                      <a:pPr marL="0" marR="0" lvl="0" indent="0" algn="l" rtl="0">
                        <a:spcBef>
                          <a:spcPts val="0"/>
                        </a:spcBef>
                        <a:spcAft>
                          <a:spcPts val="0"/>
                        </a:spcAft>
                        <a:buNone/>
                      </a:pPr>
                      <a:r>
                        <a:rPr lang="ja-JP" sz="1800" u="none" strike="noStrike" dirty="0"/>
                        <a:t>　総　務</a:t>
                      </a:r>
                      <a:endParaRPr sz="1800" b="0" i="0" u="none" strike="noStrike" dirty="0">
                        <a:solidFill>
                          <a:srgbClr val="000000"/>
                        </a:solidFill>
                        <a:latin typeface="MS PGothic"/>
                        <a:ea typeface="MS PGothic"/>
                        <a:cs typeface="MS PGothic"/>
                        <a:sym typeface="MS PGothic"/>
                      </a:endParaRPr>
                    </a:p>
                  </a:txBody>
                  <a:tcPr marL="7650" marR="7650" marT="7650" marB="0" anchor="ctr"/>
                </a:tc>
                <a:tc>
                  <a:txBody>
                    <a:bodyPr/>
                    <a:lstStyle/>
                    <a:p>
                      <a:pPr marL="0" marR="0" lvl="0" indent="0" algn="l" rtl="0">
                        <a:lnSpc>
                          <a:spcPct val="100000"/>
                        </a:lnSpc>
                        <a:spcBef>
                          <a:spcPts val="0"/>
                        </a:spcBef>
                        <a:spcAft>
                          <a:spcPts val="0"/>
                        </a:spcAft>
                        <a:buClr>
                          <a:schemeClr val="dk1"/>
                        </a:buClr>
                        <a:buSzPts val="2000"/>
                        <a:buFont typeface="Arial"/>
                        <a:buNone/>
                      </a:pPr>
                      <a:r>
                        <a:rPr lang="ja-JP" altLang="en-US" sz="1800" u="none" strike="noStrike" dirty="0"/>
                        <a:t> </a:t>
                      </a:r>
                      <a:r>
                        <a:rPr lang="ja-JP" altLang="en-US" sz="1800" u="sng" strike="noStrike" dirty="0">
                          <a:solidFill>
                            <a:srgbClr val="0070C0"/>
                          </a:solidFill>
                        </a:rPr>
                        <a:t>木村和馬</a:t>
                      </a:r>
                      <a:r>
                        <a:rPr lang="en-US" altLang="ja-JP" sz="1800" u="none" strike="noStrike" dirty="0">
                          <a:solidFill>
                            <a:srgbClr val="0070C0"/>
                          </a:solidFill>
                        </a:rPr>
                        <a:t>､</a:t>
                      </a:r>
                      <a:r>
                        <a:rPr lang="ja-JP" altLang="en-US" sz="1800" u="none" strike="noStrike" dirty="0"/>
                        <a:t>向後陽央</a:t>
                      </a:r>
                      <a:r>
                        <a:rPr lang="en-US" altLang="ja-JP" sz="1800" u="none" strike="noStrike" dirty="0"/>
                        <a:t>､</a:t>
                      </a:r>
                      <a:r>
                        <a:rPr lang="ja-JP" altLang="en-US" sz="1800" u="none" strike="noStrike" dirty="0"/>
                        <a:t>瀬川勝元</a:t>
                      </a:r>
                      <a:endParaRPr sz="1800" dirty="0"/>
                    </a:p>
                  </a:txBody>
                  <a:tcPr marL="7650" marR="7650" marT="7650" marB="0" anchor="ctr"/>
                </a:tc>
                <a:extLst>
                  <a:ext uri="{0D108BD9-81ED-4DB2-BD59-A6C34878D82A}">
                    <a16:rowId xmlns:a16="http://schemas.microsoft.com/office/drawing/2014/main" val="10004"/>
                  </a:ext>
                </a:extLst>
              </a:tr>
              <a:tr h="443357">
                <a:tc>
                  <a:txBody>
                    <a:bodyPr/>
                    <a:lstStyle/>
                    <a:p>
                      <a:pPr marL="0" marR="0" lvl="0" indent="0" algn="l" rtl="0">
                        <a:spcBef>
                          <a:spcPts val="0"/>
                        </a:spcBef>
                        <a:spcAft>
                          <a:spcPts val="0"/>
                        </a:spcAft>
                        <a:buNone/>
                      </a:pPr>
                      <a:r>
                        <a:rPr lang="ja-JP" sz="1800" u="none" strike="noStrike" dirty="0"/>
                        <a:t>　イベント</a:t>
                      </a:r>
                      <a:endParaRPr sz="1800" b="0" i="0" u="none" strike="noStrike" dirty="0">
                        <a:solidFill>
                          <a:srgbClr val="000000"/>
                        </a:solidFill>
                        <a:latin typeface="MS PGothic"/>
                        <a:ea typeface="MS PGothic"/>
                        <a:cs typeface="MS PGothic"/>
                        <a:sym typeface="MS PGothic"/>
                      </a:endParaRPr>
                    </a:p>
                  </a:txBody>
                  <a:tcPr marL="7650" marR="7650" marT="7650" marB="0" anchor="ctr"/>
                </a:tc>
                <a:tc>
                  <a:txBody>
                    <a:bodyPr/>
                    <a:lstStyle/>
                    <a:p>
                      <a:pPr marL="0" marR="0" lvl="0" indent="0" algn="l" defTabSz="914400" rtl="0" eaLnBrk="1" fontAlgn="auto" latinLnBrk="0" hangingPunct="1">
                        <a:lnSpc>
                          <a:spcPct val="100000"/>
                        </a:lnSpc>
                        <a:spcBef>
                          <a:spcPts val="0"/>
                        </a:spcBef>
                        <a:spcAft>
                          <a:spcPts val="0"/>
                        </a:spcAft>
                        <a:buClr>
                          <a:schemeClr val="dk1"/>
                        </a:buClr>
                        <a:buSzPts val="2000"/>
                        <a:buFont typeface="Arial"/>
                        <a:buNone/>
                        <a:tabLst/>
                        <a:defRPr/>
                      </a:pPr>
                      <a:r>
                        <a:rPr lang="ja-JP" altLang="en-US" sz="1800" u="none" strike="noStrike" dirty="0"/>
                        <a:t> </a:t>
                      </a:r>
                      <a:r>
                        <a:rPr lang="ja-JP" altLang="en-US" sz="1800" u="sng" strike="noStrike" dirty="0">
                          <a:solidFill>
                            <a:srgbClr val="0070C0"/>
                          </a:solidFill>
                        </a:rPr>
                        <a:t>高橋星匡、</a:t>
                      </a:r>
                      <a:r>
                        <a:rPr lang="ja-JP" altLang="en-US" sz="1800" u="sng" strike="noStrike" dirty="0"/>
                        <a:t>宮下好葉、石井航太朗、</a:t>
                      </a:r>
                      <a:r>
                        <a:rPr lang="ja-JP" altLang="en-US" sz="1800" u="sng" strike="noStrike" dirty="0">
                          <a:solidFill>
                            <a:srgbClr val="0070C0"/>
                          </a:solidFill>
                        </a:rPr>
                        <a:t>棟方秀翔</a:t>
                      </a:r>
                      <a:r>
                        <a:rPr lang="ja-JP" altLang="en-US" sz="1800" u="sng" strike="noStrike" dirty="0"/>
                        <a:t>、</a:t>
                      </a:r>
                      <a:r>
                        <a:rPr lang="ja-JP" altLang="en-US" sz="1800" u="sng" strike="noStrike" dirty="0">
                          <a:solidFill>
                            <a:srgbClr val="0070C0"/>
                          </a:solidFill>
                        </a:rPr>
                        <a:t>堀水幸輝</a:t>
                      </a:r>
                      <a:endParaRPr sz="1800" u="sng" dirty="0">
                        <a:solidFill>
                          <a:srgbClr val="0070C0"/>
                        </a:solidFill>
                      </a:endParaRPr>
                    </a:p>
                  </a:txBody>
                  <a:tcPr marL="7650" marR="7650" marT="7650" marB="0" anchor="ctr"/>
                </a:tc>
                <a:extLst>
                  <a:ext uri="{0D108BD9-81ED-4DB2-BD59-A6C34878D82A}">
                    <a16:rowId xmlns:a16="http://schemas.microsoft.com/office/drawing/2014/main" val="10005"/>
                  </a:ext>
                </a:extLst>
              </a:tr>
              <a:tr h="607651">
                <a:tc>
                  <a:txBody>
                    <a:bodyPr/>
                    <a:lstStyle/>
                    <a:p>
                      <a:pPr marL="0" marR="0" lvl="0" indent="0" algn="l" rtl="0">
                        <a:spcBef>
                          <a:spcPts val="0"/>
                        </a:spcBef>
                        <a:spcAft>
                          <a:spcPts val="0"/>
                        </a:spcAft>
                        <a:buNone/>
                      </a:pPr>
                      <a:r>
                        <a:rPr lang="ja-JP" altLang="en-US" sz="1800" u="none" strike="noStrike" dirty="0"/>
                        <a:t>   </a:t>
                      </a:r>
                      <a:r>
                        <a:rPr lang="ja-JP" sz="1800" u="none" strike="noStrike" dirty="0"/>
                        <a:t>ボランティア</a:t>
                      </a:r>
                      <a:endParaRPr sz="1800" b="0" i="0" u="none" strike="noStrike" dirty="0">
                        <a:solidFill>
                          <a:srgbClr val="000000"/>
                        </a:solidFill>
                        <a:latin typeface="MS PGothic"/>
                        <a:ea typeface="MS PGothic"/>
                        <a:cs typeface="MS PGothic"/>
                        <a:sym typeface="MS PGothic"/>
                      </a:endParaRPr>
                    </a:p>
                  </a:txBody>
                  <a:tcPr marL="7650" marR="7650" marT="7650" marB="0" anchor="ctr"/>
                </a:tc>
                <a:tc>
                  <a:txBody>
                    <a:bodyPr/>
                    <a:lstStyle/>
                    <a:p>
                      <a:pPr marL="0" marR="0" lvl="0" indent="0" algn="l" rtl="0">
                        <a:spcBef>
                          <a:spcPts val="0"/>
                        </a:spcBef>
                        <a:spcAft>
                          <a:spcPts val="0"/>
                        </a:spcAft>
                        <a:buNone/>
                      </a:pPr>
                      <a:r>
                        <a:rPr lang="ja-JP" altLang="en-US" sz="1800" u="none" strike="noStrike" dirty="0"/>
                        <a:t> </a:t>
                      </a:r>
                      <a:r>
                        <a:rPr lang="ja-JP" altLang="en-US" sz="1800" u="sng" strike="noStrike" dirty="0">
                          <a:solidFill>
                            <a:srgbClr val="0070C0"/>
                          </a:solidFill>
                        </a:rPr>
                        <a:t>藤本崇正、根本竜也、伊藤一真、峰尾憲太郎、小出颯人</a:t>
                      </a:r>
                    </a:p>
                    <a:p>
                      <a:pPr marL="0" marR="0" lvl="0" indent="0" algn="l" rtl="0">
                        <a:spcBef>
                          <a:spcPts val="0"/>
                        </a:spcBef>
                        <a:spcAft>
                          <a:spcPts val="0"/>
                        </a:spcAft>
                        <a:buNone/>
                      </a:pPr>
                      <a:r>
                        <a:rPr lang="en-US" altLang="ja-JP" sz="1800" u="sng" strike="noStrike" dirty="0"/>
                        <a:t> </a:t>
                      </a:r>
                      <a:r>
                        <a:rPr lang="ja-JP" altLang="en-US" sz="1800" u="sng" strike="noStrike" dirty="0">
                          <a:solidFill>
                            <a:srgbClr val="0070C0"/>
                          </a:solidFill>
                        </a:rPr>
                        <a:t>早川依吹</a:t>
                      </a:r>
                      <a:endParaRPr sz="1800" b="0" i="0" u="sng" strike="noStrike" dirty="0">
                        <a:solidFill>
                          <a:srgbClr val="0070C0"/>
                        </a:solidFill>
                        <a:latin typeface="MS PGothic"/>
                        <a:ea typeface="MS PGothic"/>
                        <a:cs typeface="MS PGothic"/>
                        <a:sym typeface="MS PGothic"/>
                      </a:endParaRPr>
                    </a:p>
                  </a:txBody>
                  <a:tcPr marL="7650" marR="7650" marT="7650" marB="0" anchor="ctr"/>
                </a:tc>
                <a:extLst>
                  <a:ext uri="{0D108BD9-81ED-4DB2-BD59-A6C34878D82A}">
                    <a16:rowId xmlns:a16="http://schemas.microsoft.com/office/drawing/2014/main" val="10006"/>
                  </a:ext>
                </a:extLst>
              </a:tr>
              <a:tr h="467839">
                <a:tc>
                  <a:txBody>
                    <a:bodyPr/>
                    <a:lstStyle/>
                    <a:p>
                      <a:pPr marL="0" marR="0" lvl="0" indent="0" algn="l" rtl="0">
                        <a:spcBef>
                          <a:spcPts val="0"/>
                        </a:spcBef>
                        <a:spcAft>
                          <a:spcPts val="0"/>
                        </a:spcAft>
                        <a:buNone/>
                      </a:pPr>
                      <a:r>
                        <a:rPr lang="ja-JP" altLang="en-US" sz="1800" u="none" strike="noStrike" dirty="0"/>
                        <a:t>　広　報</a:t>
                      </a:r>
                      <a:endParaRPr lang="en-US" altLang="ja-JP" sz="1800" u="none" strike="noStrike" dirty="0"/>
                    </a:p>
                  </a:txBody>
                  <a:tcPr marL="7650" marR="7650" marT="7650" marB="0" anchor="ctr"/>
                </a:tc>
                <a:tc>
                  <a:txBody>
                    <a:bodyPr/>
                    <a:lstStyle/>
                    <a:p>
                      <a:pPr marL="0" marR="0" lvl="0" indent="0" algn="l" rtl="0">
                        <a:lnSpc>
                          <a:spcPct val="100000"/>
                        </a:lnSpc>
                        <a:spcBef>
                          <a:spcPts val="0"/>
                        </a:spcBef>
                        <a:spcAft>
                          <a:spcPts val="0"/>
                        </a:spcAft>
                        <a:buClr>
                          <a:schemeClr val="dk1"/>
                        </a:buClr>
                        <a:buSzPts val="2000"/>
                        <a:buFont typeface="Arial"/>
                        <a:buNone/>
                      </a:pPr>
                      <a:r>
                        <a:rPr lang="ja-JP" altLang="en-US" sz="1800" u="none" strike="noStrike" dirty="0"/>
                        <a:t> 上條颯斗</a:t>
                      </a:r>
                      <a:r>
                        <a:rPr lang="en-US" altLang="ja-JP" sz="1800" u="none" strike="noStrike" dirty="0"/>
                        <a:t>､</a:t>
                      </a:r>
                      <a:r>
                        <a:rPr lang="ja-JP" altLang="en-US" sz="1800" u="none" strike="noStrike" dirty="0"/>
                        <a:t>水村将久</a:t>
                      </a:r>
                      <a:endParaRPr sz="1800" b="0" i="0" u="none" strike="noStrike" dirty="0">
                        <a:solidFill>
                          <a:srgbClr val="000000"/>
                        </a:solidFill>
                        <a:latin typeface="MS PGothic"/>
                        <a:ea typeface="MS PGothic"/>
                        <a:cs typeface="MS PGothic"/>
                        <a:sym typeface="MS PGothic"/>
                      </a:endParaRPr>
                    </a:p>
                  </a:txBody>
                  <a:tcPr marL="7650" marR="7650" marT="7650" marB="0" anchor="ctr"/>
                </a:tc>
                <a:extLst>
                  <a:ext uri="{0D108BD9-81ED-4DB2-BD59-A6C34878D82A}">
                    <a16:rowId xmlns:a16="http://schemas.microsoft.com/office/drawing/2014/main" val="10007"/>
                  </a:ext>
                </a:extLst>
              </a:tr>
              <a:tr h="467839">
                <a:tc>
                  <a:txBody>
                    <a:bodyPr/>
                    <a:lstStyle/>
                    <a:p>
                      <a:pPr marL="0" marR="0" lvl="0" indent="0" algn="l" rtl="0">
                        <a:spcBef>
                          <a:spcPts val="0"/>
                        </a:spcBef>
                        <a:spcAft>
                          <a:spcPts val="0"/>
                        </a:spcAft>
                        <a:buNone/>
                      </a:pPr>
                      <a:r>
                        <a:rPr lang="ja-JP" altLang="en-US" sz="1800" u="none" strike="noStrike" dirty="0"/>
                        <a:t>　</a:t>
                      </a:r>
                      <a:r>
                        <a:rPr lang="ja-JP" altLang="en-US" sz="1800" u="none" strike="noStrike" dirty="0">
                          <a:solidFill>
                            <a:schemeClr val="tx1"/>
                          </a:solidFill>
                        </a:rPr>
                        <a:t>経　理</a:t>
                      </a:r>
                      <a:endParaRPr lang="en-US" altLang="ja-JP" sz="1800" u="none" strike="noStrike" dirty="0">
                        <a:solidFill>
                          <a:schemeClr val="tx1"/>
                        </a:solidFill>
                      </a:endParaRPr>
                    </a:p>
                  </a:txBody>
                  <a:tcPr marL="7650" marR="7650" marT="7650" marB="0" anchor="ctr"/>
                </a:tc>
                <a:tc>
                  <a:txBody>
                    <a:bodyPr/>
                    <a:lstStyle/>
                    <a:p>
                      <a:pPr marL="0" marR="0" lvl="0" indent="0" algn="l" rtl="0">
                        <a:lnSpc>
                          <a:spcPct val="100000"/>
                        </a:lnSpc>
                        <a:spcBef>
                          <a:spcPts val="0"/>
                        </a:spcBef>
                        <a:spcAft>
                          <a:spcPts val="0"/>
                        </a:spcAft>
                        <a:buClr>
                          <a:schemeClr val="dk1"/>
                        </a:buClr>
                        <a:buSzPts val="2000"/>
                        <a:buFont typeface="Arial"/>
                        <a:buNone/>
                      </a:pPr>
                      <a:r>
                        <a:rPr lang="ja-JP" altLang="en-US" sz="1800" b="0" i="0" u="none" strike="noStrike" dirty="0">
                          <a:solidFill>
                            <a:srgbClr val="000000"/>
                          </a:solidFill>
                          <a:latin typeface="MS PGothic"/>
                          <a:ea typeface="MS PGothic"/>
                          <a:cs typeface="MS PGothic"/>
                          <a:sym typeface="MS PGothic"/>
                        </a:rPr>
                        <a:t> </a:t>
                      </a:r>
                      <a:r>
                        <a:rPr lang="ja-JP" altLang="en-US" sz="1800" b="0" i="0" u="sng" strike="noStrike" dirty="0">
                          <a:solidFill>
                            <a:srgbClr val="0070C0"/>
                          </a:solidFill>
                          <a:latin typeface="MS PGothic"/>
                          <a:ea typeface="MS PGothic"/>
                          <a:cs typeface="MS PGothic"/>
                          <a:sym typeface="MS PGothic"/>
                        </a:rPr>
                        <a:t>小島海</a:t>
                      </a:r>
                      <a:endParaRPr sz="1800" b="0" i="0" u="sng" strike="noStrike" dirty="0">
                        <a:solidFill>
                          <a:srgbClr val="0070C0"/>
                        </a:solidFill>
                        <a:latin typeface="MS PGothic"/>
                        <a:ea typeface="MS PGothic"/>
                        <a:cs typeface="MS PGothic"/>
                        <a:sym typeface="MS PGothic"/>
                      </a:endParaRPr>
                    </a:p>
                  </a:txBody>
                  <a:tcPr marL="7650" marR="7650" marT="7650" marB="0" anchor="ctr"/>
                </a:tc>
                <a:extLst>
                  <a:ext uri="{0D108BD9-81ED-4DB2-BD59-A6C34878D82A}">
                    <a16:rowId xmlns:a16="http://schemas.microsoft.com/office/drawing/2014/main" val="2601722723"/>
                  </a:ext>
                </a:extLst>
              </a:tr>
            </a:tbl>
          </a:graphicData>
        </a:graphic>
      </p:graphicFrame>
      <p:sp>
        <p:nvSpPr>
          <p:cNvPr id="952" name="Google Shape;952;p38"/>
          <p:cNvSpPr txBox="1"/>
          <p:nvPr/>
        </p:nvSpPr>
        <p:spPr>
          <a:xfrm>
            <a:off x="323528" y="991738"/>
            <a:ext cx="8064908" cy="738623"/>
          </a:xfrm>
          <a:prstGeom prst="rect">
            <a:avLst/>
          </a:prstGeom>
          <a:solidFill>
            <a:srgbClr val="C5D8F1"/>
          </a:solidFill>
          <a:ln>
            <a:noFill/>
          </a:ln>
        </p:spPr>
        <p:txBody>
          <a:bodyPr spcFirstLastPara="1" wrap="square" lIns="91425" tIns="45700" rIns="91425" bIns="45700" anchor="t" anchorCtr="0">
            <a:spAutoFit/>
          </a:bodyPr>
          <a:lstStyle/>
          <a:p>
            <a:r>
              <a:rPr lang="ja-JP" altLang="en-US" sz="2400" dirty="0">
                <a:solidFill>
                  <a:schemeClr val="dk1"/>
                </a:solidFill>
              </a:rPr>
              <a:t>令和</a:t>
            </a:r>
            <a:r>
              <a:rPr lang="en-US" altLang="ja-JP" sz="2400" dirty="0">
                <a:solidFill>
                  <a:schemeClr val="dk1"/>
                </a:solidFill>
              </a:rPr>
              <a:t>5</a:t>
            </a:r>
            <a:r>
              <a:rPr lang="ja-JP" altLang="en-US" sz="2400" dirty="0">
                <a:solidFill>
                  <a:schemeClr val="dk1"/>
                </a:solidFill>
              </a:rPr>
              <a:t>年度　学生自治会メンバー　合計</a:t>
            </a:r>
            <a:r>
              <a:rPr lang="en-US" altLang="ja-JP" sz="2400" dirty="0">
                <a:solidFill>
                  <a:schemeClr val="dk1"/>
                </a:solidFill>
              </a:rPr>
              <a:t>24</a:t>
            </a:r>
            <a:r>
              <a:rPr lang="ja-JP" altLang="en-US" sz="2400" dirty="0">
                <a:solidFill>
                  <a:schemeClr val="dk1"/>
                </a:solidFill>
              </a:rPr>
              <a:t>名　</a:t>
            </a:r>
            <a:r>
              <a:rPr lang="en-US" altLang="ja-JP" sz="2000" dirty="0">
                <a:solidFill>
                  <a:schemeClr val="dk1"/>
                </a:solidFill>
              </a:rPr>
              <a:t>※</a:t>
            </a:r>
            <a:r>
              <a:rPr lang="ja-JP" altLang="en-US" sz="2000" dirty="0">
                <a:solidFill>
                  <a:schemeClr val="dk1"/>
                </a:solidFill>
              </a:rPr>
              <a:t>昨年度</a:t>
            </a:r>
            <a:r>
              <a:rPr lang="en-US" altLang="ja-JP" sz="2000" dirty="0">
                <a:solidFill>
                  <a:schemeClr val="dk1"/>
                </a:solidFill>
              </a:rPr>
              <a:t>39</a:t>
            </a:r>
            <a:r>
              <a:rPr lang="ja-JP" altLang="en-US" sz="2000" dirty="0">
                <a:solidFill>
                  <a:schemeClr val="dk1"/>
                </a:solidFill>
              </a:rPr>
              <a:t>名</a:t>
            </a:r>
            <a:endParaRPr sz="2000" dirty="0">
              <a:solidFill>
                <a:schemeClr val="dk1"/>
              </a:solidFill>
            </a:endParaRPr>
          </a:p>
          <a:p>
            <a:r>
              <a:rPr lang="ja-JP" altLang="en-US" sz="1800" dirty="0">
                <a:solidFill>
                  <a:schemeClr val="dk1"/>
                </a:solidFill>
              </a:rPr>
              <a:t>　卒業年次</a:t>
            </a:r>
            <a:r>
              <a:rPr lang="en-US" altLang="ja-JP" sz="1800" dirty="0">
                <a:solidFill>
                  <a:schemeClr val="dk1"/>
                </a:solidFill>
              </a:rPr>
              <a:t>17</a:t>
            </a:r>
            <a:r>
              <a:rPr lang="ja-JP" altLang="en-US" sz="1800" dirty="0">
                <a:solidFill>
                  <a:schemeClr val="dk1"/>
                </a:solidFill>
              </a:rPr>
              <a:t>名　内定</a:t>
            </a:r>
            <a:r>
              <a:rPr lang="en-US" altLang="ja-JP" sz="1800" dirty="0">
                <a:solidFill>
                  <a:schemeClr val="dk1"/>
                </a:solidFill>
              </a:rPr>
              <a:t>15</a:t>
            </a:r>
            <a:r>
              <a:rPr lang="ja-JP" altLang="en-US" sz="1800" dirty="0">
                <a:solidFill>
                  <a:schemeClr val="dk1"/>
                </a:solidFill>
              </a:rPr>
              <a:t>名　　　　 </a:t>
            </a:r>
            <a:r>
              <a:rPr lang="en-US" altLang="ja-JP" sz="1800" dirty="0">
                <a:solidFill>
                  <a:schemeClr val="dk1"/>
                </a:solidFill>
              </a:rPr>
              <a:t>※11/13</a:t>
            </a:r>
            <a:r>
              <a:rPr lang="ja-JP" altLang="en-US" sz="1800" dirty="0">
                <a:solidFill>
                  <a:schemeClr val="dk1"/>
                </a:solidFill>
              </a:rPr>
              <a:t>現在新メンバー入会希望　</a:t>
            </a:r>
            <a:r>
              <a:rPr lang="en-US" altLang="ja-JP" sz="1800" dirty="0">
                <a:solidFill>
                  <a:schemeClr val="dk1"/>
                </a:solidFill>
              </a:rPr>
              <a:t>32</a:t>
            </a:r>
            <a:r>
              <a:rPr lang="ja-JP" altLang="en-US" sz="1800" dirty="0">
                <a:solidFill>
                  <a:schemeClr val="dk1"/>
                </a:solidFill>
              </a:rPr>
              <a:t>名</a:t>
            </a:r>
            <a:endParaRPr sz="1800" dirty="0">
              <a:solidFill>
                <a:schemeClr val="dk1"/>
              </a:solidFill>
            </a:endParaRPr>
          </a:p>
        </p:txBody>
      </p:sp>
      <p:sp>
        <p:nvSpPr>
          <p:cNvPr id="953" name="Google Shape;953;p38"/>
          <p:cNvSpPr txBox="1"/>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ja-JP" altLang="en-US" sz="3200">
                <a:solidFill>
                  <a:schemeClr val="lt1"/>
                </a:solidFill>
              </a:rPr>
              <a:t>キャリア教育分科会</a:t>
            </a:r>
            <a:endParaRPr sz="3200">
              <a:solidFill>
                <a:schemeClr val="lt1"/>
              </a:solidFill>
            </a:endParaRPr>
          </a:p>
        </p:txBody>
      </p:sp>
    </p:spTree>
    <p:extLst>
      <p:ext uri="{BB962C8B-B14F-4D97-AF65-F5344CB8AC3E}">
        <p14:creationId xmlns:p14="http://schemas.microsoft.com/office/powerpoint/2010/main" val="911587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433965" y="620688"/>
            <a:ext cx="8234964" cy="1008112"/>
          </a:xfrm>
        </p:spPr>
        <p:txBody>
          <a:bodyPr/>
          <a:lstStyle/>
          <a:p>
            <a:r>
              <a:rPr lang="ja-JP" altLang="en-US" sz="3200" dirty="0">
                <a:latin typeface="+mj-ea"/>
              </a:rPr>
              <a:t>　令和</a:t>
            </a:r>
            <a:r>
              <a:rPr lang="en-US" altLang="ja-JP" sz="3200" dirty="0">
                <a:latin typeface="+mj-ea"/>
              </a:rPr>
              <a:t>5</a:t>
            </a:r>
            <a:r>
              <a:rPr lang="ja-JP" altLang="en-US" sz="3200" dirty="0">
                <a:latin typeface="+mj-ea"/>
              </a:rPr>
              <a:t>年度前期取組みについて　中間報告</a:t>
            </a:r>
          </a:p>
        </p:txBody>
      </p:sp>
      <p:sp>
        <p:nvSpPr>
          <p:cNvPr id="104451" name="Rectangle 3"/>
          <p:cNvSpPr>
            <a:spLocks noGrp="1" noChangeArrowheads="1"/>
          </p:cNvSpPr>
          <p:nvPr>
            <p:ph type="subTitle" idx="1"/>
          </p:nvPr>
        </p:nvSpPr>
        <p:spPr>
          <a:xfrm>
            <a:off x="1691680" y="1484784"/>
            <a:ext cx="5928320" cy="504056"/>
          </a:xfrm>
        </p:spPr>
        <p:txBody>
          <a:bodyPr/>
          <a:lstStyle/>
          <a:p>
            <a:r>
              <a:rPr lang="ja-JP" altLang="en-US" dirty="0"/>
              <a:t>評価・ご意見　記入方法</a:t>
            </a:r>
          </a:p>
        </p:txBody>
      </p:sp>
      <p:sp>
        <p:nvSpPr>
          <p:cNvPr id="104452" name="スライド番号プレースホルダー 5"/>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spcBef>
                <a:spcPct val="20000"/>
              </a:spcBef>
              <a:defRPr kumimoji="1" sz="3200">
                <a:solidFill>
                  <a:schemeClr val="tx1"/>
                </a:solidFill>
                <a:latin typeface="Arial" charset="0"/>
                <a:ea typeface="ＭＳ Ｐゴシック" pitchFamily="50" charset="-128"/>
              </a:defRPr>
            </a:lvl1pPr>
            <a:lvl2pPr marL="742950" indent="-285750" algn="ctr">
              <a:spcBef>
                <a:spcPct val="20000"/>
              </a:spcBef>
              <a:defRPr kumimoji="1" sz="2800">
                <a:solidFill>
                  <a:schemeClr val="tx1"/>
                </a:solidFill>
                <a:latin typeface="Arial" charset="0"/>
                <a:ea typeface="ＭＳ Ｐゴシック" pitchFamily="50" charset="-128"/>
              </a:defRPr>
            </a:lvl2pPr>
            <a:lvl3pPr marL="1143000" indent="-228600" algn="ctr">
              <a:spcBef>
                <a:spcPct val="20000"/>
              </a:spcBef>
              <a:defRPr kumimoji="1" sz="2400">
                <a:solidFill>
                  <a:schemeClr val="tx1"/>
                </a:solidFill>
                <a:latin typeface="Arial" charset="0"/>
                <a:ea typeface="ＭＳ Ｐゴシック" pitchFamily="50" charset="-128"/>
              </a:defRPr>
            </a:lvl3pPr>
            <a:lvl4pPr marL="1600200" indent="-228600" algn="ctr">
              <a:spcBef>
                <a:spcPct val="20000"/>
              </a:spcBef>
              <a:defRPr kumimoji="1" sz="2000">
                <a:solidFill>
                  <a:schemeClr val="tx1"/>
                </a:solidFill>
                <a:latin typeface="Arial" charset="0"/>
                <a:ea typeface="ＭＳ Ｐゴシック" pitchFamily="50" charset="-128"/>
              </a:defRPr>
            </a:lvl4pPr>
            <a:lvl5pPr marL="2057400" indent="-228600" algn="ctr">
              <a:spcBef>
                <a:spcPct val="20000"/>
              </a:spcBef>
              <a:defRPr kumimoji="1" sz="2000">
                <a:solidFill>
                  <a:schemeClr val="tx1"/>
                </a:solidFill>
                <a:latin typeface="Arial" charset="0"/>
                <a:ea typeface="ＭＳ Ｐゴシック" pitchFamily="50" charset="-128"/>
              </a:defRPr>
            </a:lvl5pPr>
            <a:lvl6pPr marL="2514600" indent="-228600" algn="ctr" eaLnBrk="0" fontAlgn="base" hangingPunct="0">
              <a:spcBef>
                <a:spcPct val="20000"/>
              </a:spcBef>
              <a:spcAft>
                <a:spcPct val="0"/>
              </a:spcAft>
              <a:defRPr kumimoji="1" sz="2000">
                <a:solidFill>
                  <a:schemeClr val="tx1"/>
                </a:solidFill>
                <a:latin typeface="Arial" charset="0"/>
                <a:ea typeface="ＭＳ Ｐゴシック" pitchFamily="50" charset="-128"/>
              </a:defRPr>
            </a:lvl6pPr>
            <a:lvl7pPr marL="2971800" indent="-228600" algn="ctr" eaLnBrk="0" fontAlgn="base" hangingPunct="0">
              <a:spcBef>
                <a:spcPct val="20000"/>
              </a:spcBef>
              <a:spcAft>
                <a:spcPct val="0"/>
              </a:spcAft>
              <a:defRPr kumimoji="1" sz="2000">
                <a:solidFill>
                  <a:schemeClr val="tx1"/>
                </a:solidFill>
                <a:latin typeface="Arial" charset="0"/>
                <a:ea typeface="ＭＳ Ｐゴシック" pitchFamily="50" charset="-128"/>
              </a:defRPr>
            </a:lvl7pPr>
            <a:lvl8pPr marL="3429000" indent="-228600" algn="ctr" eaLnBrk="0" fontAlgn="base" hangingPunct="0">
              <a:spcBef>
                <a:spcPct val="20000"/>
              </a:spcBef>
              <a:spcAft>
                <a:spcPct val="0"/>
              </a:spcAft>
              <a:defRPr kumimoji="1" sz="2000">
                <a:solidFill>
                  <a:schemeClr val="tx1"/>
                </a:solidFill>
                <a:latin typeface="Arial" charset="0"/>
                <a:ea typeface="ＭＳ Ｐゴシック" pitchFamily="50" charset="-128"/>
              </a:defRPr>
            </a:lvl8pPr>
            <a:lvl9pPr marL="3886200" indent="-228600" algn="ctr" eaLnBrk="0" fontAlgn="base" hangingPunct="0">
              <a:spcBef>
                <a:spcPct val="20000"/>
              </a:spcBef>
              <a:spcAft>
                <a:spcPct val="0"/>
              </a:spcAft>
              <a:defRPr kumimoji="1" sz="2000">
                <a:solidFill>
                  <a:schemeClr val="tx1"/>
                </a:solidFill>
                <a:latin typeface="Arial" charset="0"/>
                <a:ea typeface="ＭＳ Ｐゴシック" pitchFamily="50" charset="-128"/>
              </a:defRPr>
            </a:lvl9pPr>
          </a:lstStyle>
          <a:p>
            <a:pPr algn="r">
              <a:spcBef>
                <a:spcPct val="0"/>
              </a:spcBef>
            </a:pPr>
            <a:endParaRPr lang="en-US" altLang="ja-JP" sz="1400" dirty="0">
              <a:solidFill>
                <a:srgbClr val="000000"/>
              </a:solidFill>
            </a:endParaRPr>
          </a:p>
        </p:txBody>
      </p:sp>
      <p:sp>
        <p:nvSpPr>
          <p:cNvPr id="2" name="スライド番号プレースホルダー 1"/>
          <p:cNvSpPr>
            <a:spLocks noGrp="1"/>
          </p:cNvSpPr>
          <p:nvPr>
            <p:ph type="sldNum" sz="quarter" idx="12"/>
          </p:nvPr>
        </p:nvSpPr>
        <p:spPr/>
        <p:txBody>
          <a:bodyPr/>
          <a:lstStyle/>
          <a:p>
            <a:fld id="{A2B3505C-C8C7-4023-B58C-8DDE1C31838D}" type="slidenum">
              <a:rPr lang="en-US" altLang="ja-JP" smtClean="0">
                <a:solidFill>
                  <a:srgbClr val="000000"/>
                </a:solidFill>
              </a:rPr>
              <a:pPr/>
              <a:t>3</a:t>
            </a:fld>
            <a:endParaRPr lang="en-US" altLang="ja-JP" dirty="0">
              <a:solidFill>
                <a:srgbClr val="000000"/>
              </a:solidFill>
            </a:endParaRPr>
          </a:p>
        </p:txBody>
      </p:sp>
      <p:sp>
        <p:nvSpPr>
          <p:cNvPr id="15" name="Rectangle 3"/>
          <p:cNvSpPr txBox="1">
            <a:spLocks noChangeArrowheads="1"/>
          </p:cNvSpPr>
          <p:nvPr/>
        </p:nvSpPr>
        <p:spPr bwMode="auto">
          <a:xfrm>
            <a:off x="395536" y="1988840"/>
            <a:ext cx="8568952" cy="54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r>
              <a:rPr lang="en-US" altLang="ja-JP" sz="2400" kern="0" dirty="0">
                <a:solidFill>
                  <a:srgbClr val="000000"/>
                </a:solidFill>
              </a:rPr>
              <a:t>Google</a:t>
            </a:r>
            <a:r>
              <a:rPr lang="ja-JP" altLang="en-US" sz="2400" kern="0" dirty="0">
                <a:solidFill>
                  <a:srgbClr val="000000"/>
                </a:solidFill>
              </a:rPr>
              <a:t>フォーム：</a:t>
            </a:r>
            <a:r>
              <a:rPr lang="en-US" altLang="ja-JP" sz="2400" b="1" dirty="0">
                <a:solidFill>
                  <a:srgbClr val="000000"/>
                </a:solidFill>
              </a:rPr>
              <a:t>  https://forms.gle/yuY5YSHgdNNnNwDLA</a:t>
            </a:r>
            <a:endParaRPr lang="ja-JP" altLang="ja-JP" sz="2400" dirty="0">
              <a:solidFill>
                <a:srgbClr val="000000"/>
              </a:solidFill>
            </a:endParaRPr>
          </a:p>
          <a:p>
            <a:endParaRPr lang="ja-JP" altLang="en-US" sz="3600" kern="0" dirty="0">
              <a:solidFill>
                <a:srgbClr val="000000"/>
              </a:solidFill>
            </a:endParaRPr>
          </a:p>
        </p:txBody>
      </p:sp>
      <p:pic>
        <p:nvPicPr>
          <p:cNvPr id="7" name="図 6">
            <a:extLst>
              <a:ext uri="{FF2B5EF4-FFF2-40B4-BE49-F238E27FC236}">
                <a16:creationId xmlns:a16="http://schemas.microsoft.com/office/drawing/2014/main" id="{D311B6D2-B658-4117-8A54-13CCAF94F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421" y="2492896"/>
            <a:ext cx="4063157" cy="4265965"/>
          </a:xfrm>
          <a:prstGeom prst="rect">
            <a:avLst/>
          </a:prstGeom>
        </p:spPr>
      </p:pic>
    </p:spTree>
    <p:extLst>
      <p:ext uri="{BB962C8B-B14F-4D97-AF65-F5344CB8AC3E}">
        <p14:creationId xmlns:p14="http://schemas.microsoft.com/office/powerpoint/2010/main" val="1327362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37"/>
          <p:cNvSpPr txBox="1">
            <a:spLocks noGrp="1"/>
          </p:cNvSpPr>
          <p:nvPr>
            <p:ph type="title"/>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r>
              <a:rPr lang="ja-JP" altLang="en-US" sz="3200">
                <a:solidFill>
                  <a:schemeClr val="lt1"/>
                </a:solidFill>
              </a:rPr>
              <a:t>キャリア教育分科会</a:t>
            </a:r>
            <a:endParaRPr/>
          </a:p>
        </p:txBody>
      </p:sp>
      <p:sp>
        <p:nvSpPr>
          <p:cNvPr id="944" name="Google Shape;944;p37"/>
          <p:cNvSpPr txBox="1">
            <a:spLocks noGrp="1"/>
          </p:cNvSpPr>
          <p:nvPr>
            <p:ph type="body" idx="1"/>
          </p:nvPr>
        </p:nvSpPr>
        <p:spPr>
          <a:xfrm>
            <a:off x="457200" y="1268760"/>
            <a:ext cx="8229600" cy="4718802"/>
          </a:xfrm>
          <a:prstGeom prst="rect">
            <a:avLst/>
          </a:prstGeom>
          <a:noFill/>
          <a:ln>
            <a:noFill/>
          </a:ln>
        </p:spPr>
        <p:txBody>
          <a:bodyPr spcFirstLastPara="1" wrap="square" lIns="91425" tIns="45700" rIns="91425" bIns="45700" anchor="t" anchorCtr="0">
            <a:normAutofit/>
          </a:bodyPr>
          <a:lstStyle/>
          <a:p>
            <a:pPr marL="342900">
              <a:spcBef>
                <a:spcPts val="544"/>
              </a:spcBef>
              <a:buSzPct val="100000"/>
            </a:pPr>
            <a:r>
              <a:rPr lang="ja-JP" sz="3000" dirty="0"/>
              <a:t>前期の</a:t>
            </a:r>
            <a:r>
              <a:rPr lang="ja-JP" altLang="en-US" sz="3000" dirty="0"/>
              <a:t>実績</a:t>
            </a:r>
            <a:endParaRPr lang="en-US" altLang="ja-JP" sz="3000" dirty="0"/>
          </a:p>
          <a:p>
            <a:pPr marL="0" indent="0">
              <a:spcBef>
                <a:spcPts val="544"/>
              </a:spcBef>
              <a:buSzPct val="100000"/>
              <a:buNone/>
            </a:pPr>
            <a:r>
              <a:rPr lang="ja-JP" altLang="en-US" dirty="0"/>
              <a:t>　　</a:t>
            </a:r>
            <a:endParaRPr dirty="0"/>
          </a:p>
          <a:p>
            <a:pPr marL="0" indent="0">
              <a:spcBef>
                <a:spcPts val="544"/>
              </a:spcBef>
              <a:buSzPct val="100000"/>
              <a:buNone/>
            </a:pPr>
            <a:endParaRPr dirty="0"/>
          </a:p>
        </p:txBody>
      </p:sp>
      <p:sp>
        <p:nvSpPr>
          <p:cNvPr id="945" name="Google Shape;945;p3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fld id="{00000000-1234-1234-1234-123412341234}" type="slidenum">
              <a:rPr lang="en-US" altLang="ja-JP"/>
              <a:pPr/>
              <a:t>30</a:t>
            </a:fld>
            <a:endParaRPr/>
          </a:p>
        </p:txBody>
      </p:sp>
      <p:pic>
        <p:nvPicPr>
          <p:cNvPr id="4" name="図 3">
            <a:extLst>
              <a:ext uri="{FF2B5EF4-FFF2-40B4-BE49-F238E27FC236}">
                <a16:creationId xmlns:a16="http://schemas.microsoft.com/office/drawing/2014/main" id="{30DC7F3D-F724-4FCA-B9BA-ACF140098E6F}"/>
              </a:ext>
            </a:extLst>
          </p:cNvPr>
          <p:cNvPicPr>
            <a:picLocks noChangeAspect="1"/>
          </p:cNvPicPr>
          <p:nvPr/>
        </p:nvPicPr>
        <p:blipFill>
          <a:blip r:embed="rId3"/>
          <a:stretch>
            <a:fillRect/>
          </a:stretch>
        </p:blipFill>
        <p:spPr>
          <a:xfrm>
            <a:off x="4971891" y="1629512"/>
            <a:ext cx="2698377" cy="3812924"/>
          </a:xfrm>
          <a:prstGeom prst="rect">
            <a:avLst/>
          </a:prstGeom>
          <a:ln>
            <a:solidFill>
              <a:schemeClr val="tx1"/>
            </a:solidFill>
          </a:ln>
        </p:spPr>
      </p:pic>
      <p:pic>
        <p:nvPicPr>
          <p:cNvPr id="7" name="図 6">
            <a:extLst>
              <a:ext uri="{FF2B5EF4-FFF2-40B4-BE49-F238E27FC236}">
                <a16:creationId xmlns:a16="http://schemas.microsoft.com/office/drawing/2014/main" id="{1A8467FA-F5FC-43D7-9233-4CDB26B2B248}"/>
              </a:ext>
            </a:extLst>
          </p:cNvPr>
          <p:cNvPicPr>
            <a:picLocks noChangeAspect="1"/>
          </p:cNvPicPr>
          <p:nvPr/>
        </p:nvPicPr>
        <p:blipFill>
          <a:blip r:embed="rId4"/>
          <a:stretch>
            <a:fillRect/>
          </a:stretch>
        </p:blipFill>
        <p:spPr>
          <a:xfrm>
            <a:off x="668212" y="2052430"/>
            <a:ext cx="4015919" cy="3011940"/>
          </a:xfrm>
          <a:prstGeom prst="rect">
            <a:avLst/>
          </a:prstGeom>
        </p:spPr>
      </p:pic>
    </p:spTree>
    <p:extLst>
      <p:ext uri="{BB962C8B-B14F-4D97-AF65-F5344CB8AC3E}">
        <p14:creationId xmlns:p14="http://schemas.microsoft.com/office/powerpoint/2010/main" val="359485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37"/>
          <p:cNvSpPr txBox="1">
            <a:spLocks noGrp="1"/>
          </p:cNvSpPr>
          <p:nvPr>
            <p:ph type="title"/>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r>
              <a:rPr lang="ja-JP" altLang="en-US" sz="3200">
                <a:solidFill>
                  <a:schemeClr val="lt1"/>
                </a:solidFill>
              </a:rPr>
              <a:t>キャリア教育分科会</a:t>
            </a:r>
            <a:endParaRPr/>
          </a:p>
        </p:txBody>
      </p:sp>
      <p:sp>
        <p:nvSpPr>
          <p:cNvPr id="944" name="Google Shape;944;p37"/>
          <p:cNvSpPr txBox="1">
            <a:spLocks noGrp="1"/>
          </p:cNvSpPr>
          <p:nvPr>
            <p:ph type="body" idx="1"/>
          </p:nvPr>
        </p:nvSpPr>
        <p:spPr>
          <a:xfrm>
            <a:off x="457200" y="1048959"/>
            <a:ext cx="8229600" cy="5108345"/>
          </a:xfrm>
          <a:prstGeom prst="rect">
            <a:avLst/>
          </a:prstGeom>
          <a:noFill/>
          <a:ln>
            <a:noFill/>
          </a:ln>
        </p:spPr>
        <p:txBody>
          <a:bodyPr spcFirstLastPara="1" wrap="square" lIns="91425" tIns="45700" rIns="91425" bIns="45700" anchor="t" anchorCtr="0">
            <a:normAutofit lnSpcReduction="10000"/>
          </a:bodyPr>
          <a:lstStyle/>
          <a:p>
            <a:pPr marL="342900">
              <a:spcBef>
                <a:spcPts val="544"/>
              </a:spcBef>
              <a:buSzPct val="100000"/>
            </a:pPr>
            <a:r>
              <a:rPr lang="ja-JP" sz="2800" dirty="0"/>
              <a:t>前期の</a:t>
            </a:r>
            <a:r>
              <a:rPr lang="ja-JP" altLang="en-US" sz="2800" dirty="0"/>
              <a:t>実績</a:t>
            </a:r>
            <a:endParaRPr lang="en-US" altLang="ja-JP" sz="2800" dirty="0"/>
          </a:p>
          <a:p>
            <a:pPr marL="0" indent="0">
              <a:spcBef>
                <a:spcPts val="544"/>
              </a:spcBef>
              <a:buSzPct val="100000"/>
              <a:buNone/>
            </a:pPr>
            <a:r>
              <a:rPr lang="ja-JP" altLang="en-US" sz="2800" dirty="0"/>
              <a:t>　　②</a:t>
            </a:r>
            <a:r>
              <a:rPr lang="ja-JP" altLang="ja-JP" sz="2800" dirty="0"/>
              <a:t>学生主体の学校行事の在り方の検討</a:t>
            </a:r>
            <a:endParaRPr sz="2800" dirty="0"/>
          </a:p>
          <a:p>
            <a:pPr marL="742950" lvl="1" indent="-285750">
              <a:spcBef>
                <a:spcPts val="476"/>
              </a:spcBef>
              <a:buSzPct val="100000"/>
            </a:pPr>
            <a:r>
              <a:rPr lang="ja-JP" altLang="en-US" dirty="0"/>
              <a:t>スポーツフェスティバル実行委員会</a:t>
            </a:r>
            <a:endParaRPr lang="en-US" altLang="ja-JP" dirty="0"/>
          </a:p>
          <a:p>
            <a:pPr marL="457200" lvl="1" indent="0">
              <a:spcBef>
                <a:spcPts val="476"/>
              </a:spcBef>
              <a:buSzPct val="100000"/>
              <a:buNone/>
            </a:pPr>
            <a:r>
              <a:rPr lang="en-US" altLang="ja-JP" sz="2000" dirty="0"/>
              <a:t>※</a:t>
            </a:r>
            <a:r>
              <a:rPr lang="ja-JP" altLang="en-US" sz="2000" dirty="0"/>
              <a:t>スポーツフェスティバルを４年ぶりの開催</a:t>
            </a:r>
            <a:endParaRPr lang="en-US" altLang="ja-JP" sz="2000" dirty="0"/>
          </a:p>
          <a:p>
            <a:pPr marL="457200" lvl="1" indent="0">
              <a:spcBef>
                <a:spcPts val="476"/>
              </a:spcBef>
              <a:buSzPct val="100000"/>
              <a:buNone/>
            </a:pPr>
            <a:r>
              <a:rPr lang="en-US" altLang="ja-JP" sz="2000" dirty="0"/>
              <a:t>※</a:t>
            </a:r>
            <a:r>
              <a:rPr lang="ja-JP" altLang="en-US" sz="2000" dirty="0"/>
              <a:t>学生主体を前面に押し出したが、学生も教員も初めて経験する</a:t>
            </a:r>
            <a:endParaRPr lang="en-US" altLang="ja-JP" sz="2000" dirty="0"/>
          </a:p>
          <a:p>
            <a:pPr marL="457200" lvl="1" indent="0">
              <a:spcBef>
                <a:spcPts val="476"/>
              </a:spcBef>
              <a:buSzPct val="100000"/>
              <a:buNone/>
            </a:pPr>
            <a:r>
              <a:rPr lang="ja-JP" altLang="en-US" sz="2000" dirty="0"/>
              <a:t>　ことからイメージがわかず難しい局面になった。</a:t>
            </a:r>
            <a:endParaRPr lang="en-US" altLang="ja-JP" sz="2000" dirty="0"/>
          </a:p>
          <a:p>
            <a:pPr marL="457200" lvl="1" indent="0">
              <a:spcBef>
                <a:spcPts val="476"/>
              </a:spcBef>
              <a:buSzPct val="100000"/>
              <a:buNone/>
            </a:pPr>
            <a:r>
              <a:rPr lang="ja-JP" altLang="en-US" sz="2000" dirty="0"/>
              <a:t>　そのような中でも、学生の主体的かつ意欲的な行動のおかげで</a:t>
            </a:r>
            <a:endParaRPr lang="en-US" altLang="ja-JP" sz="2000" dirty="0"/>
          </a:p>
          <a:p>
            <a:pPr marL="457200" lvl="1" indent="0">
              <a:spcBef>
                <a:spcPts val="476"/>
              </a:spcBef>
              <a:buSzPct val="100000"/>
              <a:buNone/>
            </a:pPr>
            <a:r>
              <a:rPr lang="ja-JP" altLang="en-US" sz="2000" dirty="0"/>
              <a:t>　無事終了することが出来たのは大きな成果であった。</a:t>
            </a:r>
            <a:endParaRPr lang="en-US" altLang="ja-JP" sz="2000" dirty="0"/>
          </a:p>
          <a:p>
            <a:pPr marL="457200" lvl="1" indent="0">
              <a:spcBef>
                <a:spcPts val="476"/>
              </a:spcBef>
              <a:buSzPct val="100000"/>
              <a:buNone/>
            </a:pPr>
            <a:endParaRPr lang="en-US" altLang="ja-JP" sz="2000" dirty="0"/>
          </a:p>
          <a:p>
            <a:pPr marL="457200" lvl="1" indent="0">
              <a:spcBef>
                <a:spcPts val="476"/>
              </a:spcBef>
              <a:buSzPct val="100000"/>
              <a:buNone/>
            </a:pPr>
            <a:endParaRPr lang="en-US" altLang="ja-JP" sz="2000" dirty="0"/>
          </a:p>
          <a:p>
            <a:pPr marL="457200" lvl="1" indent="0">
              <a:spcBef>
                <a:spcPts val="476"/>
              </a:spcBef>
              <a:buSzPct val="100000"/>
              <a:buNone/>
            </a:pPr>
            <a:r>
              <a:rPr lang="ja-JP" altLang="en-US" sz="3000" dirty="0"/>
              <a:t>　</a:t>
            </a:r>
            <a:endParaRPr lang="en-US" altLang="ja-JP" sz="3000" dirty="0"/>
          </a:p>
          <a:p>
            <a:pPr marL="457200" lvl="1" indent="0">
              <a:spcBef>
                <a:spcPts val="476"/>
              </a:spcBef>
              <a:buSzPct val="100000"/>
              <a:buNone/>
            </a:pPr>
            <a:r>
              <a:rPr lang="ja-JP" altLang="en-US" sz="3000" dirty="0"/>
              <a:t>　</a:t>
            </a:r>
            <a:endParaRPr dirty="0"/>
          </a:p>
          <a:p>
            <a:pPr marL="0" indent="0">
              <a:spcBef>
                <a:spcPts val="544"/>
              </a:spcBef>
              <a:buSzPct val="100000"/>
              <a:buNone/>
            </a:pPr>
            <a:endParaRPr dirty="0"/>
          </a:p>
        </p:txBody>
      </p:sp>
      <p:sp>
        <p:nvSpPr>
          <p:cNvPr id="945" name="Google Shape;945;p3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fld id="{00000000-1234-1234-1234-123412341234}" type="slidenum">
              <a:rPr lang="en-US" altLang="ja-JP"/>
              <a:pPr/>
              <a:t>31</a:t>
            </a:fld>
            <a:endParaRPr/>
          </a:p>
        </p:txBody>
      </p:sp>
      <p:pic>
        <p:nvPicPr>
          <p:cNvPr id="3" name="図 2">
            <a:extLst>
              <a:ext uri="{FF2B5EF4-FFF2-40B4-BE49-F238E27FC236}">
                <a16:creationId xmlns:a16="http://schemas.microsoft.com/office/drawing/2014/main" id="{976B3FD0-480E-4D4D-81F2-13C4F1704ED0}"/>
              </a:ext>
            </a:extLst>
          </p:cNvPr>
          <p:cNvPicPr>
            <a:picLocks noChangeAspect="1"/>
          </p:cNvPicPr>
          <p:nvPr/>
        </p:nvPicPr>
        <p:blipFill>
          <a:blip r:embed="rId3"/>
          <a:stretch>
            <a:fillRect/>
          </a:stretch>
        </p:blipFill>
        <p:spPr>
          <a:xfrm>
            <a:off x="814759" y="4216306"/>
            <a:ext cx="2526322" cy="1894742"/>
          </a:xfrm>
          <a:prstGeom prst="rect">
            <a:avLst/>
          </a:prstGeom>
        </p:spPr>
      </p:pic>
      <p:pic>
        <p:nvPicPr>
          <p:cNvPr id="5" name="図 4">
            <a:extLst>
              <a:ext uri="{FF2B5EF4-FFF2-40B4-BE49-F238E27FC236}">
                <a16:creationId xmlns:a16="http://schemas.microsoft.com/office/drawing/2014/main" id="{493BA3DE-C6BF-4333-83BD-B829B5205A78}"/>
              </a:ext>
            </a:extLst>
          </p:cNvPr>
          <p:cNvPicPr>
            <a:picLocks noChangeAspect="1"/>
          </p:cNvPicPr>
          <p:nvPr/>
        </p:nvPicPr>
        <p:blipFill>
          <a:blip r:embed="rId4"/>
          <a:stretch>
            <a:fillRect/>
          </a:stretch>
        </p:blipFill>
        <p:spPr>
          <a:xfrm>
            <a:off x="3393833" y="4216306"/>
            <a:ext cx="2526322" cy="1894742"/>
          </a:xfrm>
          <a:prstGeom prst="rect">
            <a:avLst/>
          </a:prstGeom>
        </p:spPr>
      </p:pic>
      <p:pic>
        <p:nvPicPr>
          <p:cNvPr id="7" name="図 6">
            <a:extLst>
              <a:ext uri="{FF2B5EF4-FFF2-40B4-BE49-F238E27FC236}">
                <a16:creationId xmlns:a16="http://schemas.microsoft.com/office/drawing/2014/main" id="{10B8AE0C-6D1F-433C-B6C0-C1FB983201DD}"/>
              </a:ext>
            </a:extLst>
          </p:cNvPr>
          <p:cNvPicPr>
            <a:picLocks noChangeAspect="1"/>
          </p:cNvPicPr>
          <p:nvPr/>
        </p:nvPicPr>
        <p:blipFill>
          <a:blip r:embed="rId5"/>
          <a:stretch>
            <a:fillRect/>
          </a:stretch>
        </p:blipFill>
        <p:spPr>
          <a:xfrm>
            <a:off x="5961179" y="4216306"/>
            <a:ext cx="2526323" cy="1894742"/>
          </a:xfrm>
          <a:prstGeom prst="rect">
            <a:avLst/>
          </a:prstGeom>
        </p:spPr>
      </p:pic>
    </p:spTree>
    <p:extLst>
      <p:ext uri="{BB962C8B-B14F-4D97-AF65-F5344CB8AC3E}">
        <p14:creationId xmlns:p14="http://schemas.microsoft.com/office/powerpoint/2010/main" val="3973865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37"/>
          <p:cNvSpPr txBox="1">
            <a:spLocks noGrp="1"/>
          </p:cNvSpPr>
          <p:nvPr>
            <p:ph type="title"/>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r>
              <a:rPr lang="ja-JP" altLang="en-US" sz="3200">
                <a:solidFill>
                  <a:schemeClr val="lt1"/>
                </a:solidFill>
              </a:rPr>
              <a:t>キャリア教育分科会</a:t>
            </a:r>
            <a:endParaRPr/>
          </a:p>
        </p:txBody>
      </p:sp>
      <p:sp>
        <p:nvSpPr>
          <p:cNvPr id="944" name="Google Shape;944;p37"/>
          <p:cNvSpPr txBox="1">
            <a:spLocks noGrp="1"/>
          </p:cNvSpPr>
          <p:nvPr>
            <p:ph type="body" idx="1"/>
          </p:nvPr>
        </p:nvSpPr>
        <p:spPr>
          <a:xfrm>
            <a:off x="457200" y="1084127"/>
            <a:ext cx="8229600" cy="5326700"/>
          </a:xfrm>
          <a:prstGeom prst="rect">
            <a:avLst/>
          </a:prstGeom>
          <a:noFill/>
          <a:ln>
            <a:noFill/>
          </a:ln>
        </p:spPr>
        <p:txBody>
          <a:bodyPr spcFirstLastPara="1" wrap="square" lIns="91425" tIns="45700" rIns="91425" bIns="45700" anchor="t" anchorCtr="0">
            <a:normAutofit/>
          </a:bodyPr>
          <a:lstStyle/>
          <a:p>
            <a:pPr marL="342900">
              <a:spcBef>
                <a:spcPts val="544"/>
              </a:spcBef>
              <a:buSzPct val="100000"/>
            </a:pPr>
            <a:r>
              <a:rPr lang="ja-JP" sz="2800" dirty="0"/>
              <a:t>前期の</a:t>
            </a:r>
            <a:r>
              <a:rPr lang="ja-JP" altLang="en-US" sz="2800" dirty="0"/>
              <a:t>実績</a:t>
            </a:r>
            <a:endParaRPr lang="en-US" altLang="ja-JP" sz="2800" dirty="0"/>
          </a:p>
          <a:p>
            <a:pPr marL="0" indent="0">
              <a:spcBef>
                <a:spcPts val="544"/>
              </a:spcBef>
              <a:buSzPct val="100000"/>
              <a:buNone/>
            </a:pPr>
            <a:r>
              <a:rPr lang="ja-JP" altLang="en-US" sz="2800" dirty="0"/>
              <a:t>　　③</a:t>
            </a:r>
            <a:r>
              <a:rPr lang="ja-JP" altLang="ja-JP" sz="2800" dirty="0"/>
              <a:t>クラス内組織の検討</a:t>
            </a:r>
          </a:p>
          <a:p>
            <a:pPr marL="742950" lvl="1" indent="-285750">
              <a:spcBef>
                <a:spcPts val="476"/>
              </a:spcBef>
              <a:buSzPct val="100000"/>
            </a:pPr>
            <a:r>
              <a:rPr lang="ja-JP" altLang="en-US" dirty="0"/>
              <a:t>クラス委員長定例会議撤廃</a:t>
            </a:r>
            <a:endParaRPr lang="en-US" altLang="ja-JP" dirty="0"/>
          </a:p>
          <a:p>
            <a:pPr marL="457200" lvl="1" indent="0">
              <a:spcBef>
                <a:spcPts val="476"/>
              </a:spcBef>
              <a:buSzPct val="100000"/>
              <a:buNone/>
            </a:pPr>
            <a:r>
              <a:rPr lang="ja-JP" altLang="en-US" dirty="0"/>
              <a:t>　</a:t>
            </a:r>
            <a:r>
              <a:rPr lang="ja-JP" altLang="en-US" dirty="0">
                <a:solidFill>
                  <a:srgbClr val="FF0000"/>
                </a:solidFill>
              </a:rPr>
              <a:t>「クラス委員交流会」</a:t>
            </a:r>
            <a:r>
              <a:rPr lang="ja-JP" altLang="en-US" dirty="0"/>
              <a:t>として再立ち上げ</a:t>
            </a:r>
            <a:endParaRPr lang="en-US" altLang="ja-JP" dirty="0"/>
          </a:p>
          <a:p>
            <a:pPr marL="457200" lvl="1" indent="0">
              <a:spcBef>
                <a:spcPts val="476"/>
              </a:spcBef>
              <a:buSzPct val="100000"/>
              <a:buNone/>
            </a:pPr>
            <a:r>
              <a:rPr lang="en-US" altLang="ja-JP" dirty="0"/>
              <a:t>   </a:t>
            </a:r>
            <a:r>
              <a:rPr lang="ja-JP" altLang="en-US" dirty="0"/>
              <a:t>  </a:t>
            </a:r>
            <a:r>
              <a:rPr lang="en-US" altLang="ja-JP" sz="1800" dirty="0"/>
              <a:t>※11/13</a:t>
            </a:r>
            <a:r>
              <a:rPr lang="ja-JP" altLang="en-US" sz="1800" dirty="0"/>
              <a:t>現在後期</a:t>
            </a:r>
            <a:r>
              <a:rPr lang="en-US" altLang="ja-JP" sz="1800" dirty="0"/>
              <a:t>2</a:t>
            </a:r>
            <a:r>
              <a:rPr lang="ja-JP" altLang="en-US" sz="1800" dirty="0"/>
              <a:t>回目を実施</a:t>
            </a:r>
            <a:endParaRPr lang="en-US" altLang="ja-JP" sz="1800" dirty="0"/>
          </a:p>
          <a:p>
            <a:pPr marL="742950" lvl="1" indent="-285750">
              <a:spcBef>
                <a:spcPts val="476"/>
              </a:spcBef>
              <a:buSzPct val="100000"/>
            </a:pPr>
            <a:endParaRPr lang="en-US" altLang="ja-JP" dirty="0"/>
          </a:p>
          <a:p>
            <a:pPr marL="457200" lvl="1" indent="0">
              <a:spcBef>
                <a:spcPts val="476"/>
              </a:spcBef>
              <a:buSzPct val="100000"/>
              <a:buNone/>
            </a:pPr>
            <a:endParaRPr lang="ja-JP" altLang="ja-JP" dirty="0"/>
          </a:p>
          <a:p>
            <a:pPr marL="742950" lvl="1" indent="-285750">
              <a:spcBef>
                <a:spcPts val="476"/>
              </a:spcBef>
              <a:buSzPct val="100000"/>
            </a:pPr>
            <a:endParaRPr dirty="0"/>
          </a:p>
          <a:p>
            <a:pPr marL="0" indent="0">
              <a:spcBef>
                <a:spcPts val="544"/>
              </a:spcBef>
              <a:buSzPct val="100000"/>
              <a:buNone/>
            </a:pPr>
            <a:endParaRPr dirty="0"/>
          </a:p>
        </p:txBody>
      </p:sp>
      <p:sp>
        <p:nvSpPr>
          <p:cNvPr id="945" name="Google Shape;945;p3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fld id="{00000000-1234-1234-1234-123412341234}" type="slidenum">
              <a:rPr lang="en-US" altLang="ja-JP"/>
              <a:pPr/>
              <a:t>32</a:t>
            </a:fld>
            <a:endParaRPr/>
          </a:p>
        </p:txBody>
      </p:sp>
      <p:pic>
        <p:nvPicPr>
          <p:cNvPr id="3" name="図 2">
            <a:extLst>
              <a:ext uri="{FF2B5EF4-FFF2-40B4-BE49-F238E27FC236}">
                <a16:creationId xmlns:a16="http://schemas.microsoft.com/office/drawing/2014/main" id="{5E92DC43-C6B1-4900-B1F0-F2ABAF2AE40B}"/>
              </a:ext>
            </a:extLst>
          </p:cNvPr>
          <p:cNvPicPr>
            <a:picLocks noChangeAspect="1"/>
          </p:cNvPicPr>
          <p:nvPr/>
        </p:nvPicPr>
        <p:blipFill>
          <a:blip r:embed="rId4"/>
          <a:stretch>
            <a:fillRect/>
          </a:stretch>
        </p:blipFill>
        <p:spPr>
          <a:xfrm>
            <a:off x="1395045" y="3755550"/>
            <a:ext cx="3519854" cy="2639890"/>
          </a:xfrm>
          <a:prstGeom prst="rect">
            <a:avLst/>
          </a:prstGeom>
        </p:spPr>
      </p:pic>
      <p:graphicFrame>
        <p:nvGraphicFramePr>
          <p:cNvPr id="5" name="オブジェクト 4">
            <a:extLst>
              <a:ext uri="{FF2B5EF4-FFF2-40B4-BE49-F238E27FC236}">
                <a16:creationId xmlns:a16="http://schemas.microsoft.com/office/drawing/2014/main" id="{F3266EF7-99C4-424F-A851-DCAB06509152}"/>
              </a:ext>
            </a:extLst>
          </p:cNvPr>
          <p:cNvGraphicFramePr>
            <a:graphicFrameLocks noChangeAspect="1"/>
          </p:cNvGraphicFramePr>
          <p:nvPr/>
        </p:nvGraphicFramePr>
        <p:xfrm>
          <a:off x="5609370" y="3652827"/>
          <a:ext cx="2010630" cy="2845336"/>
        </p:xfrm>
        <a:graphic>
          <a:graphicData uri="http://schemas.openxmlformats.org/presentationml/2006/ole">
            <mc:AlternateContent xmlns:mc="http://schemas.openxmlformats.org/markup-compatibility/2006">
              <mc:Choice xmlns:v="urn:schemas-microsoft-com:vml" Requires="v">
                <p:oleObj spid="_x0000_s2058" name="Acrobat Document" r:id="rId5" imgW="5667480" imgH="8020080" progId="Acrobat.Document.DC">
                  <p:embed/>
                </p:oleObj>
              </mc:Choice>
              <mc:Fallback>
                <p:oleObj name="Acrobat Document" r:id="rId5" imgW="5667480" imgH="8020080" progId="Acrobat.Document.DC">
                  <p:embed/>
                  <p:pic>
                    <p:nvPicPr>
                      <p:cNvPr id="5" name="オブジェクト 4">
                        <a:extLst>
                          <a:ext uri="{FF2B5EF4-FFF2-40B4-BE49-F238E27FC236}">
                            <a16:creationId xmlns:a16="http://schemas.microsoft.com/office/drawing/2014/main" id="{F3266EF7-99C4-424F-A851-DCAB06509152}"/>
                          </a:ext>
                        </a:extLst>
                      </p:cNvPr>
                      <p:cNvPicPr/>
                      <p:nvPr/>
                    </p:nvPicPr>
                    <p:blipFill>
                      <a:blip r:embed="rId6"/>
                      <a:stretch>
                        <a:fillRect/>
                      </a:stretch>
                    </p:blipFill>
                    <p:spPr>
                      <a:xfrm>
                        <a:off x="5609370" y="3652827"/>
                        <a:ext cx="2010630" cy="2845336"/>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3973658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37"/>
          <p:cNvSpPr txBox="1">
            <a:spLocks noGrp="1"/>
          </p:cNvSpPr>
          <p:nvPr>
            <p:ph type="title"/>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r>
              <a:rPr lang="ja-JP" altLang="en-US" sz="3200">
                <a:solidFill>
                  <a:schemeClr val="lt1"/>
                </a:solidFill>
              </a:rPr>
              <a:t>キャリア教育分科会</a:t>
            </a:r>
            <a:endParaRPr/>
          </a:p>
        </p:txBody>
      </p:sp>
      <p:sp>
        <p:nvSpPr>
          <p:cNvPr id="944" name="Google Shape;944;p37"/>
          <p:cNvSpPr txBox="1">
            <a:spLocks noGrp="1"/>
          </p:cNvSpPr>
          <p:nvPr>
            <p:ph type="body" idx="1"/>
          </p:nvPr>
        </p:nvSpPr>
        <p:spPr>
          <a:xfrm>
            <a:off x="457200" y="1268760"/>
            <a:ext cx="8229600" cy="648072"/>
          </a:xfrm>
          <a:prstGeom prst="rect">
            <a:avLst/>
          </a:prstGeom>
          <a:noFill/>
          <a:ln>
            <a:noFill/>
          </a:ln>
        </p:spPr>
        <p:txBody>
          <a:bodyPr spcFirstLastPara="1" wrap="square" lIns="91425" tIns="45700" rIns="91425" bIns="45700" anchor="t" anchorCtr="0">
            <a:normAutofit/>
          </a:bodyPr>
          <a:lstStyle/>
          <a:p>
            <a:pPr marL="457200" lvl="1" indent="0">
              <a:spcBef>
                <a:spcPts val="476"/>
              </a:spcBef>
              <a:buSzPct val="100000"/>
              <a:buNone/>
            </a:pPr>
            <a:endParaRPr lang="en-US" dirty="0"/>
          </a:p>
          <a:p>
            <a:pPr marL="457200" lvl="1" indent="0">
              <a:spcBef>
                <a:spcPts val="476"/>
              </a:spcBef>
              <a:buSzPct val="100000"/>
              <a:buNone/>
            </a:pPr>
            <a:endParaRPr lang="en-US" dirty="0"/>
          </a:p>
          <a:p>
            <a:pPr marL="457200" lvl="1" indent="0">
              <a:spcBef>
                <a:spcPts val="476"/>
              </a:spcBef>
              <a:buSzPct val="100000"/>
              <a:buNone/>
            </a:pPr>
            <a:endParaRPr lang="en-US" dirty="0"/>
          </a:p>
          <a:p>
            <a:pPr marL="457200" lvl="1" indent="0">
              <a:spcBef>
                <a:spcPts val="476"/>
              </a:spcBef>
              <a:buSzPct val="100000"/>
              <a:buNone/>
            </a:pPr>
            <a:endParaRPr dirty="0"/>
          </a:p>
          <a:p>
            <a:pPr marL="0" indent="0">
              <a:spcBef>
                <a:spcPts val="544"/>
              </a:spcBef>
              <a:buSzPct val="100000"/>
              <a:buNone/>
            </a:pPr>
            <a:endParaRPr dirty="0"/>
          </a:p>
        </p:txBody>
      </p:sp>
      <p:sp>
        <p:nvSpPr>
          <p:cNvPr id="945" name="Google Shape;945;p3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fld id="{00000000-1234-1234-1234-123412341234}" type="slidenum">
              <a:rPr lang="en-US" altLang="ja-JP"/>
              <a:pPr/>
              <a:t>33</a:t>
            </a:fld>
            <a:endParaRPr/>
          </a:p>
        </p:txBody>
      </p:sp>
      <p:sp>
        <p:nvSpPr>
          <p:cNvPr id="5" name="Google Shape;944;p37">
            <a:extLst>
              <a:ext uri="{FF2B5EF4-FFF2-40B4-BE49-F238E27FC236}">
                <a16:creationId xmlns:a16="http://schemas.microsoft.com/office/drawing/2014/main" id="{F28B4838-64A9-4FF2-95AB-D4C8A40737AD}"/>
              </a:ext>
            </a:extLst>
          </p:cNvPr>
          <p:cNvSpPr txBox="1">
            <a:spLocks/>
          </p:cNvSpPr>
          <p:nvPr/>
        </p:nvSpPr>
        <p:spPr>
          <a:xfrm>
            <a:off x="340020" y="1230206"/>
            <a:ext cx="8229600" cy="442324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342900">
              <a:spcBef>
                <a:spcPts val="544"/>
              </a:spcBef>
              <a:buSzPct val="100000"/>
            </a:pPr>
            <a:r>
              <a:rPr lang="ja-JP" altLang="en-US" sz="2800" dirty="0"/>
              <a:t>後期の取り組み</a:t>
            </a:r>
            <a:endParaRPr lang="en-US" altLang="ja-JP" sz="2800" dirty="0"/>
          </a:p>
          <a:p>
            <a:pPr marL="0" indent="0">
              <a:spcBef>
                <a:spcPts val="544"/>
              </a:spcBef>
              <a:buSzPct val="100000"/>
              <a:buNone/>
            </a:pPr>
            <a:r>
              <a:rPr lang="en-US" altLang="ja-JP" sz="2600" dirty="0"/>
              <a:t>	</a:t>
            </a:r>
            <a:r>
              <a:rPr lang="ja-JP" altLang="en-US" sz="2600" dirty="0"/>
              <a:t>＊日専祭実行委員会（無事終了）</a:t>
            </a:r>
            <a:endParaRPr lang="en-US" altLang="ja-JP" sz="2600" dirty="0"/>
          </a:p>
          <a:p>
            <a:pPr marL="0" indent="0">
              <a:spcBef>
                <a:spcPts val="544"/>
              </a:spcBef>
              <a:buSzPct val="100000"/>
              <a:buNone/>
            </a:pPr>
            <a:r>
              <a:rPr lang="en-US" altLang="ja-JP" sz="2600" dirty="0"/>
              <a:t>	</a:t>
            </a:r>
            <a:r>
              <a:rPr lang="ja-JP" altLang="en-US" sz="2600" dirty="0"/>
              <a:t>＊在校生全学生の社会人基礎力の測定（</a:t>
            </a:r>
            <a:r>
              <a:rPr lang="en-US" altLang="ja-JP" sz="2600" dirty="0"/>
              <a:t>2</a:t>
            </a:r>
            <a:r>
              <a:rPr lang="ja-JP" altLang="en-US" sz="2600" dirty="0"/>
              <a:t>年目）</a:t>
            </a:r>
            <a:endParaRPr lang="en-US" altLang="ja-JP" sz="2600" dirty="0"/>
          </a:p>
          <a:p>
            <a:pPr marL="457200" lvl="1" indent="0">
              <a:spcBef>
                <a:spcPts val="476"/>
              </a:spcBef>
              <a:buSzPct val="100000"/>
              <a:buNone/>
            </a:pPr>
            <a:r>
              <a:rPr lang="ja-JP" altLang="en-US" sz="2600" dirty="0"/>
              <a:t>　　　</a:t>
            </a:r>
            <a:r>
              <a:rPr lang="en-US" altLang="ja-JP" sz="2000" dirty="0"/>
              <a:t>2024</a:t>
            </a:r>
            <a:r>
              <a:rPr lang="ja-JP" altLang="en-US" sz="2000" dirty="0"/>
              <a:t>年</a:t>
            </a:r>
            <a:r>
              <a:rPr lang="en-US" altLang="ja-JP" sz="2000" dirty="0"/>
              <a:t>2</a:t>
            </a:r>
            <a:r>
              <a:rPr lang="ja-JP" altLang="en-US" sz="2000" dirty="0"/>
              <a:t>月に在校生全員に実施（進級・卒業）</a:t>
            </a:r>
            <a:endParaRPr lang="en-US" altLang="ja-JP" sz="2000" dirty="0"/>
          </a:p>
          <a:p>
            <a:pPr marL="457200" lvl="1" indent="0">
              <a:spcBef>
                <a:spcPts val="476"/>
              </a:spcBef>
              <a:buSzPct val="100000"/>
              <a:buNone/>
            </a:pPr>
            <a:r>
              <a:rPr lang="en-US" altLang="ja-JP" sz="2000" dirty="0"/>
              <a:t>	</a:t>
            </a:r>
            <a:r>
              <a:rPr lang="ja-JP" altLang="en-US" sz="2600" dirty="0"/>
              <a:t>＊学生自治会会則の完成</a:t>
            </a:r>
            <a:endParaRPr lang="en-US" altLang="ja-JP" sz="2600" dirty="0"/>
          </a:p>
          <a:p>
            <a:pPr marL="457200" lvl="1" indent="0">
              <a:spcBef>
                <a:spcPts val="476"/>
              </a:spcBef>
              <a:buSzPct val="100000"/>
              <a:buNone/>
            </a:pPr>
            <a:r>
              <a:rPr lang="en-US" altLang="ja-JP" sz="2600" dirty="0"/>
              <a:t>	</a:t>
            </a:r>
            <a:r>
              <a:rPr lang="ja-JP" altLang="en-US" sz="2600" dirty="0"/>
              <a:t>＊令和</a:t>
            </a:r>
            <a:r>
              <a:rPr lang="en-US" altLang="ja-JP" sz="2600" dirty="0"/>
              <a:t>6</a:t>
            </a:r>
            <a:r>
              <a:rPr lang="ja-JP" altLang="en-US" sz="2600" dirty="0"/>
              <a:t>年度事業計画・予算計画の完成</a:t>
            </a:r>
            <a:endParaRPr lang="en-US" altLang="ja-JP" sz="2600" dirty="0"/>
          </a:p>
          <a:p>
            <a:pPr marL="457200" lvl="1" indent="0">
              <a:spcBef>
                <a:spcPts val="476"/>
              </a:spcBef>
              <a:buSzPct val="100000"/>
              <a:buNone/>
            </a:pPr>
            <a:r>
              <a:rPr lang="en-US" altLang="ja-JP" sz="2600" dirty="0"/>
              <a:t>	</a:t>
            </a:r>
            <a:r>
              <a:rPr lang="ja-JP" altLang="en-US" sz="2600" dirty="0"/>
              <a:t>＊クラス委員交流会の継続実施</a:t>
            </a:r>
            <a:endParaRPr lang="en-US" altLang="ja-JP" sz="2600" dirty="0"/>
          </a:p>
          <a:p>
            <a:pPr marL="457200" lvl="1" indent="0">
              <a:spcBef>
                <a:spcPts val="476"/>
              </a:spcBef>
              <a:buSzPct val="100000"/>
              <a:buNone/>
            </a:pPr>
            <a:r>
              <a:rPr lang="en-US" altLang="ja-JP" sz="2600" dirty="0"/>
              <a:t>	</a:t>
            </a:r>
            <a:r>
              <a:rPr lang="ja-JP" altLang="en-US" sz="2600" dirty="0"/>
              <a:t>＊リーダ研修会の実施（</a:t>
            </a:r>
            <a:r>
              <a:rPr lang="en-US" altLang="ja-JP" sz="2000" dirty="0"/>
              <a:t>12/26</a:t>
            </a:r>
            <a:r>
              <a:rPr lang="ja-JP" altLang="en-US" sz="2000" dirty="0"/>
              <a:t>学生自治会で実施予定）</a:t>
            </a:r>
            <a:endParaRPr lang="en-US" altLang="ja-JP" sz="2000" dirty="0"/>
          </a:p>
          <a:p>
            <a:pPr marL="457200" lvl="1" indent="0">
              <a:spcBef>
                <a:spcPts val="476"/>
              </a:spcBef>
              <a:buSzPct val="100000"/>
              <a:buNone/>
            </a:pPr>
            <a:r>
              <a:rPr lang="en-US" altLang="ja-JP" sz="2600" dirty="0"/>
              <a:t>	</a:t>
            </a:r>
            <a:r>
              <a:rPr lang="ja-JP" altLang="en-US" sz="2600" dirty="0"/>
              <a:t>＊ボランティア活動への参加　　</a:t>
            </a:r>
          </a:p>
          <a:p>
            <a:pPr marL="457200" lvl="1" indent="0">
              <a:spcBef>
                <a:spcPts val="476"/>
              </a:spcBef>
              <a:buSzPct val="100000"/>
              <a:buNone/>
            </a:pPr>
            <a:endParaRPr lang="ja-JP" altLang="en-US" dirty="0"/>
          </a:p>
          <a:p>
            <a:pPr marL="742950" lvl="1" indent="-285750">
              <a:spcBef>
                <a:spcPts val="476"/>
              </a:spcBef>
              <a:buSzPct val="100000"/>
            </a:pPr>
            <a:endParaRPr lang="ja-JP" altLang="en-US" dirty="0"/>
          </a:p>
          <a:p>
            <a:pPr marL="0" indent="0">
              <a:spcBef>
                <a:spcPts val="544"/>
              </a:spcBef>
              <a:buSzPct val="100000"/>
              <a:buFont typeface="Arial"/>
              <a:buNone/>
            </a:pPr>
            <a:endParaRPr lang="ja-JP" altLang="en-US" dirty="0"/>
          </a:p>
        </p:txBody>
      </p:sp>
      <p:sp>
        <p:nvSpPr>
          <p:cNvPr id="3" name="正方形/長方形 2">
            <a:extLst>
              <a:ext uri="{FF2B5EF4-FFF2-40B4-BE49-F238E27FC236}">
                <a16:creationId xmlns:a16="http://schemas.microsoft.com/office/drawing/2014/main" id="{768539F8-22FF-45FB-8B39-9B71AC29E62D}"/>
              </a:ext>
            </a:extLst>
          </p:cNvPr>
          <p:cNvSpPr/>
          <p:nvPr/>
        </p:nvSpPr>
        <p:spPr>
          <a:xfrm>
            <a:off x="4454820" y="3275112"/>
            <a:ext cx="234360" cy="307777"/>
          </a:xfrm>
          <a:prstGeom prst="rect">
            <a:avLst/>
          </a:prstGeom>
        </p:spPr>
        <p:txBody>
          <a:bodyPr wrap="none">
            <a:spAutoFit/>
          </a:bodyPr>
          <a:lstStyle/>
          <a:p>
            <a:r>
              <a:rPr lang="ja-JP" altLang="en-US" dirty="0"/>
              <a:t> </a:t>
            </a:r>
          </a:p>
        </p:txBody>
      </p:sp>
    </p:spTree>
    <p:extLst>
      <p:ext uri="{BB962C8B-B14F-4D97-AF65-F5344CB8AC3E}">
        <p14:creationId xmlns:p14="http://schemas.microsoft.com/office/powerpoint/2010/main" val="1972752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7" name="Google Shape;967;p40"/>
          <p:cNvSpPr txBox="1">
            <a:spLocks noGrp="1"/>
          </p:cNvSpPr>
          <p:nvPr>
            <p:ph type="title"/>
          </p:nvPr>
        </p:nvSpPr>
        <p:spPr>
          <a:xfrm>
            <a:off x="897848" y="1467223"/>
            <a:ext cx="7574513" cy="1362075"/>
          </a:xfrm>
          <a:prstGeom prst="rect">
            <a:avLst/>
          </a:prstGeom>
          <a:noFill/>
          <a:ln>
            <a:noFill/>
          </a:ln>
        </p:spPr>
        <p:txBody>
          <a:bodyPr spcFirstLastPara="1" wrap="square" lIns="91425" tIns="45700" rIns="91425" bIns="45700" anchor="t" anchorCtr="0">
            <a:noAutofit/>
          </a:bodyPr>
          <a:lstStyle/>
          <a:p>
            <a:pPr lvl="0" algn="l" rtl="0">
              <a:spcBef>
                <a:spcPts val="0"/>
              </a:spcBef>
              <a:spcAft>
                <a:spcPts val="0"/>
              </a:spcAft>
              <a:buClr>
                <a:srgbClr val="002060"/>
              </a:buClr>
              <a:buSzPts val="4000"/>
            </a:pPr>
            <a:r>
              <a:rPr lang="en-US" altLang="ja-JP" dirty="0">
                <a:solidFill>
                  <a:srgbClr val="002060"/>
                </a:solidFill>
              </a:rPr>
              <a:t>3.</a:t>
            </a:r>
            <a:r>
              <a:rPr lang="ja-JP" altLang="en-US" dirty="0">
                <a:solidFill>
                  <a:srgbClr val="002060"/>
                </a:solidFill>
              </a:rPr>
              <a:t>　</a:t>
            </a:r>
            <a:r>
              <a:rPr lang="ja-JP" dirty="0">
                <a:solidFill>
                  <a:srgbClr val="002060"/>
                </a:solidFill>
              </a:rPr>
              <a:t>新設学科開発フレームを</a:t>
            </a:r>
            <a:br>
              <a:rPr lang="en-US" altLang="ja-JP" dirty="0">
                <a:solidFill>
                  <a:srgbClr val="002060"/>
                </a:solidFill>
              </a:rPr>
            </a:br>
            <a:r>
              <a:rPr lang="ja-JP" altLang="en-US" dirty="0">
                <a:solidFill>
                  <a:srgbClr val="002060"/>
                </a:solidFill>
              </a:rPr>
              <a:t>　   </a:t>
            </a:r>
            <a:r>
              <a:rPr lang="ja-JP" dirty="0">
                <a:solidFill>
                  <a:srgbClr val="002060"/>
                </a:solidFill>
              </a:rPr>
              <a:t>活用した調査・検討</a:t>
            </a:r>
            <a:endParaRPr dirty="0"/>
          </a:p>
        </p:txBody>
      </p:sp>
      <p:sp>
        <p:nvSpPr>
          <p:cNvPr id="2" name="テキスト ボックス 1"/>
          <p:cNvSpPr txBox="1"/>
          <p:nvPr/>
        </p:nvSpPr>
        <p:spPr>
          <a:xfrm>
            <a:off x="1045384" y="3652270"/>
            <a:ext cx="7007046" cy="1815882"/>
          </a:xfrm>
          <a:prstGeom prst="rect">
            <a:avLst/>
          </a:prstGeom>
          <a:noFill/>
        </p:spPr>
        <p:txBody>
          <a:bodyPr wrap="none" rtlCol="0">
            <a:spAutoFit/>
          </a:bodyPr>
          <a:lstStyle/>
          <a:p>
            <a:pPr algn="ctr"/>
            <a:r>
              <a:rPr kumimoji="1" lang="ja-JP" altLang="en-US" sz="2800" dirty="0"/>
              <a:t>学科新設　＋　</a:t>
            </a:r>
            <a:r>
              <a:rPr lang="ja-JP" altLang="ja-JP" sz="2800" dirty="0"/>
              <a:t>既存学科の</a:t>
            </a:r>
            <a:r>
              <a:rPr lang="ja-JP" altLang="en-US" sz="2800" dirty="0"/>
              <a:t>見直し</a:t>
            </a:r>
            <a:endParaRPr lang="en-US" altLang="ja-JP" sz="2800" dirty="0"/>
          </a:p>
          <a:p>
            <a:pPr algn="ctr"/>
            <a:endParaRPr lang="en-US" altLang="ja-JP" sz="2800" dirty="0"/>
          </a:p>
          <a:p>
            <a:pPr algn="ctr"/>
            <a:r>
              <a:rPr lang="ja-JP" altLang="ja-JP" sz="2800" dirty="0"/>
              <a:t>常に「魅力のある、募集力の高い状態」を</a:t>
            </a:r>
            <a:endParaRPr lang="en-US" altLang="ja-JP" sz="2800" dirty="0"/>
          </a:p>
          <a:p>
            <a:pPr algn="ctr"/>
            <a:r>
              <a:rPr lang="ja-JP" altLang="ja-JP" sz="2800" dirty="0"/>
              <a:t>保つための土台作り</a:t>
            </a:r>
            <a:endParaRPr kumimoji="1" lang="ja-JP" altLang="en-US" sz="2800" dirty="0"/>
          </a:p>
        </p:txBody>
      </p:sp>
      <p:sp>
        <p:nvSpPr>
          <p:cNvPr id="3" name="角丸四角形 2"/>
          <p:cNvSpPr/>
          <p:nvPr/>
        </p:nvSpPr>
        <p:spPr>
          <a:xfrm>
            <a:off x="1602223" y="3536219"/>
            <a:ext cx="1958273" cy="7525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4125588" y="3526778"/>
            <a:ext cx="3286716" cy="75256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41"/>
          <p:cNvSpPr txBox="1">
            <a:spLocks noGrp="1"/>
          </p:cNvSpPr>
          <p:nvPr>
            <p:ph type="body" idx="1"/>
          </p:nvPr>
        </p:nvSpPr>
        <p:spPr>
          <a:xfrm>
            <a:off x="457200" y="1196752"/>
            <a:ext cx="8330750" cy="492941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ct val="100000"/>
              <a:buFont typeface="Arial"/>
              <a:buChar char="•"/>
            </a:pPr>
            <a:endParaRPr lang="en-US" altLang="ja-JP" sz="2400" dirty="0"/>
          </a:p>
          <a:p>
            <a:pPr marL="0" lvl="0" indent="0" algn="l" rtl="0">
              <a:spcBef>
                <a:spcPts val="0"/>
              </a:spcBef>
              <a:spcAft>
                <a:spcPts val="0"/>
              </a:spcAft>
              <a:buClr>
                <a:schemeClr val="dk1"/>
              </a:buClr>
              <a:buSzPct val="100000"/>
              <a:buNone/>
            </a:pPr>
            <a:r>
              <a:rPr lang="ja-JP" sz="2800" b="1" dirty="0"/>
              <a:t>令和</a:t>
            </a:r>
            <a:r>
              <a:rPr lang="en-US" altLang="ja-JP" sz="2800" b="1" dirty="0"/>
              <a:t>5</a:t>
            </a:r>
            <a:r>
              <a:rPr lang="ja-JP" sz="2800" b="1" dirty="0"/>
              <a:t>年度実施予定項目</a:t>
            </a:r>
            <a:endParaRPr lang="en-US" altLang="ja-JP" sz="2800" b="1" dirty="0"/>
          </a:p>
          <a:p>
            <a:pPr marL="0" lvl="0" indent="0" algn="l" rtl="0">
              <a:spcBef>
                <a:spcPts val="0"/>
              </a:spcBef>
              <a:spcAft>
                <a:spcPts val="0"/>
              </a:spcAft>
              <a:buClr>
                <a:schemeClr val="dk1"/>
              </a:buClr>
              <a:buSzPct val="100000"/>
              <a:buNone/>
            </a:pPr>
            <a:endParaRPr lang="en-US" altLang="ja-JP" sz="2800" dirty="0"/>
          </a:p>
          <a:p>
            <a:pPr marL="0" lvl="0" indent="0" algn="l" rtl="0">
              <a:spcBef>
                <a:spcPts val="0"/>
              </a:spcBef>
              <a:spcAft>
                <a:spcPts val="0"/>
              </a:spcAft>
              <a:buClr>
                <a:schemeClr val="dk1"/>
              </a:buClr>
              <a:buSzPct val="100000"/>
              <a:buNone/>
            </a:pPr>
            <a:r>
              <a:rPr lang="ja-JP" altLang="en-US" sz="2400" dirty="0"/>
              <a:t>① </a:t>
            </a:r>
            <a:r>
              <a:rPr lang="ja-JP" altLang="ja-JP" sz="2400" dirty="0"/>
              <a:t>新設学科</a:t>
            </a:r>
            <a:r>
              <a:rPr lang="ja-JP" altLang="en-US" sz="2400" dirty="0"/>
              <a:t>・</a:t>
            </a:r>
            <a:r>
              <a:rPr lang="ja-JP" altLang="ja-JP" sz="2400" dirty="0"/>
              <a:t>附帯教育</a:t>
            </a:r>
            <a:r>
              <a:rPr lang="ja-JP" altLang="en-US" sz="2400" dirty="0"/>
              <a:t>アイディアの一般</a:t>
            </a:r>
            <a:r>
              <a:rPr lang="ja-JP" altLang="ja-JP" sz="2400" dirty="0"/>
              <a:t>公募</a:t>
            </a:r>
            <a:endParaRPr lang="en-US" altLang="ja-JP" sz="2400" dirty="0"/>
          </a:p>
          <a:p>
            <a:pPr marL="0" lvl="0" indent="0" algn="l" rtl="0">
              <a:spcBef>
                <a:spcPts val="0"/>
              </a:spcBef>
              <a:spcAft>
                <a:spcPts val="0"/>
              </a:spcAft>
              <a:buClr>
                <a:schemeClr val="dk1"/>
              </a:buClr>
              <a:buSzPct val="100000"/>
              <a:buNone/>
            </a:pPr>
            <a:endParaRPr lang="en-US" altLang="ja-JP" sz="2400" dirty="0"/>
          </a:p>
          <a:p>
            <a:pPr marL="0" lvl="0" indent="0" algn="l" rtl="0">
              <a:spcBef>
                <a:spcPts val="0"/>
              </a:spcBef>
              <a:spcAft>
                <a:spcPts val="0"/>
              </a:spcAft>
              <a:buClr>
                <a:schemeClr val="dk1"/>
              </a:buClr>
              <a:buSzPct val="100000"/>
              <a:buNone/>
            </a:pPr>
            <a:r>
              <a:rPr lang="ja-JP" altLang="en-US" sz="2400" dirty="0"/>
              <a:t>② 新設学科検討チームによる検討・提案</a:t>
            </a:r>
            <a:endParaRPr lang="en-US" altLang="ja-JP" sz="2400" dirty="0"/>
          </a:p>
          <a:p>
            <a:pPr marL="0" lvl="0" indent="0" algn="l" rtl="0">
              <a:spcBef>
                <a:spcPts val="0"/>
              </a:spcBef>
              <a:spcAft>
                <a:spcPts val="0"/>
              </a:spcAft>
              <a:buClr>
                <a:schemeClr val="dk1"/>
              </a:buClr>
              <a:buSzPct val="100000"/>
              <a:buNone/>
            </a:pPr>
            <a:endParaRPr lang="en-US" altLang="ja-JP" sz="2400" dirty="0"/>
          </a:p>
          <a:p>
            <a:pPr marL="0" lvl="0" indent="0" algn="l" rtl="0">
              <a:spcBef>
                <a:spcPts val="0"/>
              </a:spcBef>
              <a:spcAft>
                <a:spcPts val="0"/>
              </a:spcAft>
              <a:buClr>
                <a:schemeClr val="dk1"/>
              </a:buClr>
              <a:buSzPct val="100000"/>
              <a:buNone/>
            </a:pPr>
            <a:r>
              <a:rPr lang="ja-JP" altLang="en-US" sz="2400" dirty="0"/>
              <a:t>③ 附帯教育に関する取り組み強化</a:t>
            </a:r>
            <a:endParaRPr lang="en-US" altLang="ja-JP" sz="2400" dirty="0"/>
          </a:p>
          <a:p>
            <a:pPr marL="0" lvl="0" indent="0" algn="l" rtl="0">
              <a:spcBef>
                <a:spcPts val="0"/>
              </a:spcBef>
              <a:spcAft>
                <a:spcPts val="0"/>
              </a:spcAft>
              <a:buClr>
                <a:schemeClr val="dk1"/>
              </a:buClr>
              <a:buSzPct val="100000"/>
              <a:buNone/>
            </a:pPr>
            <a:endParaRPr lang="en-US" altLang="ja-JP" sz="2400" dirty="0"/>
          </a:p>
          <a:p>
            <a:pPr marL="0" lvl="0" indent="0" algn="l" rtl="0">
              <a:spcBef>
                <a:spcPts val="0"/>
              </a:spcBef>
              <a:spcAft>
                <a:spcPts val="0"/>
              </a:spcAft>
              <a:buClr>
                <a:schemeClr val="dk1"/>
              </a:buClr>
              <a:buSzPct val="100000"/>
              <a:buNone/>
            </a:pPr>
            <a:r>
              <a:rPr lang="ja-JP" altLang="en-US" sz="2400" dirty="0"/>
              <a:t>④ </a:t>
            </a:r>
            <a:r>
              <a:rPr lang="ja-JP" altLang="ja-JP" sz="2400" dirty="0"/>
              <a:t>学科統廃合スキームに基づく既存学科の見直し</a:t>
            </a:r>
            <a:endParaRPr lang="en-US" altLang="ja-JP" sz="2400" dirty="0"/>
          </a:p>
          <a:p>
            <a:pPr marL="457200" lvl="1" indent="0">
              <a:spcBef>
                <a:spcPts val="476"/>
              </a:spcBef>
              <a:buSzPct val="100000"/>
              <a:buNone/>
            </a:pPr>
            <a:endParaRPr lang="en-US" altLang="ja-JP" sz="2400" dirty="0"/>
          </a:p>
        </p:txBody>
      </p:sp>
      <p:sp>
        <p:nvSpPr>
          <p:cNvPr id="976" name="Google Shape;976;p41"/>
          <p:cNvSpPr txBox="1"/>
          <p:nvPr/>
        </p:nvSpPr>
        <p:spPr>
          <a:xfrm>
            <a:off x="340296" y="188640"/>
            <a:ext cx="5269196"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dirty="0">
                <a:solidFill>
                  <a:schemeClr val="lt1"/>
                </a:solidFill>
                <a:latin typeface="Arial"/>
                <a:ea typeface="Arial"/>
                <a:cs typeface="Arial"/>
                <a:sym typeface="Arial"/>
              </a:rPr>
              <a:t>新設学科開発フレーム分科会</a:t>
            </a:r>
            <a:endParaRPr sz="2800" dirty="0">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41"/>
          <p:cNvSpPr txBox="1">
            <a:spLocks noGrp="1"/>
          </p:cNvSpPr>
          <p:nvPr>
            <p:ph type="body" idx="1"/>
          </p:nvPr>
        </p:nvSpPr>
        <p:spPr>
          <a:xfrm>
            <a:off x="457200" y="1196752"/>
            <a:ext cx="8330750" cy="492941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ct val="100000"/>
              <a:buFont typeface="Arial"/>
              <a:buChar char="•"/>
            </a:pPr>
            <a:endParaRPr lang="en-US" altLang="ja-JP" sz="2400" dirty="0"/>
          </a:p>
          <a:p>
            <a:pPr marL="342900" lvl="0" indent="-342900" algn="l" rtl="0">
              <a:spcBef>
                <a:spcPts val="0"/>
              </a:spcBef>
              <a:spcAft>
                <a:spcPts val="0"/>
              </a:spcAft>
              <a:buClr>
                <a:schemeClr val="dk1"/>
              </a:buClr>
              <a:buSzPct val="100000"/>
              <a:buFont typeface="Arial"/>
              <a:buChar char="•"/>
            </a:pPr>
            <a:endParaRPr lang="en-US" altLang="ja-JP" sz="2400" dirty="0"/>
          </a:p>
          <a:p>
            <a:pPr marL="342900" lvl="0" indent="-342900" algn="l" rtl="0">
              <a:spcBef>
                <a:spcPts val="0"/>
              </a:spcBef>
              <a:spcAft>
                <a:spcPts val="0"/>
              </a:spcAft>
              <a:buClr>
                <a:schemeClr val="dk1"/>
              </a:buClr>
              <a:buSzPct val="100000"/>
              <a:buFont typeface="Arial"/>
              <a:buChar char="•"/>
            </a:pPr>
            <a:endParaRPr lang="en-US" altLang="ja-JP" sz="2400" dirty="0"/>
          </a:p>
          <a:p>
            <a:pPr marL="342900" lvl="0" indent="-342900" algn="l" rtl="0">
              <a:spcBef>
                <a:spcPts val="0"/>
              </a:spcBef>
              <a:spcAft>
                <a:spcPts val="0"/>
              </a:spcAft>
              <a:buClr>
                <a:schemeClr val="dk1"/>
              </a:buClr>
              <a:buSzPct val="100000"/>
              <a:buFont typeface="Arial"/>
              <a:buChar char="•"/>
            </a:pPr>
            <a:endParaRPr lang="en-US" altLang="ja-JP" sz="2400" dirty="0"/>
          </a:p>
          <a:p>
            <a:pPr marL="342900" lvl="0" indent="-342900" algn="l" rtl="0">
              <a:spcBef>
                <a:spcPts val="0"/>
              </a:spcBef>
              <a:spcAft>
                <a:spcPts val="0"/>
              </a:spcAft>
              <a:buClr>
                <a:schemeClr val="dk1"/>
              </a:buClr>
              <a:buSzPct val="100000"/>
              <a:buFont typeface="Arial"/>
              <a:buChar char="•"/>
            </a:pPr>
            <a:endParaRPr lang="en-US" altLang="ja-JP" sz="2400" dirty="0"/>
          </a:p>
          <a:p>
            <a:pPr marL="0" lvl="0" indent="0" algn="ctr" rtl="0">
              <a:spcBef>
                <a:spcPts val="544"/>
              </a:spcBef>
              <a:spcAft>
                <a:spcPts val="0"/>
              </a:spcAft>
              <a:buClr>
                <a:schemeClr val="dk1"/>
              </a:buClr>
              <a:buSzPct val="100000"/>
              <a:buNone/>
            </a:pPr>
            <a:r>
              <a:rPr lang="ja-JP" altLang="ja-JP" sz="4000" b="1" dirty="0"/>
              <a:t>令和</a:t>
            </a:r>
            <a:r>
              <a:rPr lang="en-US" altLang="ja-JP" sz="4000" b="1" dirty="0"/>
              <a:t>5</a:t>
            </a:r>
            <a:r>
              <a:rPr lang="ja-JP" altLang="ja-JP" sz="4000" b="1" dirty="0"/>
              <a:t>年度上半期の</a:t>
            </a:r>
            <a:r>
              <a:rPr lang="ja-JP" altLang="en-US" sz="4000" b="1" dirty="0"/>
              <a:t>実績</a:t>
            </a:r>
            <a:endParaRPr lang="en-US" altLang="ja-JP" sz="3600" b="1" dirty="0"/>
          </a:p>
        </p:txBody>
      </p:sp>
      <p:sp>
        <p:nvSpPr>
          <p:cNvPr id="5" name="Google Shape;976;p41">
            <a:extLst>
              <a:ext uri="{FF2B5EF4-FFF2-40B4-BE49-F238E27FC236}">
                <a16:creationId xmlns:a16="http://schemas.microsoft.com/office/drawing/2014/main" id="{D35D9C22-B9A5-411D-B2FC-E2C214BD544B}"/>
              </a:ext>
            </a:extLst>
          </p:cNvPr>
          <p:cNvSpPr txBox="1"/>
          <p:nvPr/>
        </p:nvSpPr>
        <p:spPr>
          <a:xfrm>
            <a:off x="340296" y="188640"/>
            <a:ext cx="5269196"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dirty="0">
                <a:solidFill>
                  <a:schemeClr val="lt1"/>
                </a:solidFill>
                <a:latin typeface="Arial"/>
                <a:ea typeface="Arial"/>
                <a:cs typeface="Arial"/>
                <a:sym typeface="Arial"/>
              </a:rPr>
              <a:t>新設学科開発フレーム分科会</a:t>
            </a:r>
            <a:endParaRPr sz="280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641389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41"/>
          <p:cNvSpPr txBox="1">
            <a:spLocks noGrp="1"/>
          </p:cNvSpPr>
          <p:nvPr>
            <p:ph type="body" idx="1"/>
          </p:nvPr>
        </p:nvSpPr>
        <p:spPr>
          <a:xfrm>
            <a:off x="457200" y="1196752"/>
            <a:ext cx="8330750" cy="4929411"/>
          </a:xfrm>
          <a:prstGeom prst="rect">
            <a:avLst/>
          </a:prstGeom>
          <a:noFill/>
          <a:ln>
            <a:noFill/>
          </a:ln>
        </p:spPr>
        <p:txBody>
          <a:bodyPr spcFirstLastPara="1" wrap="square" lIns="91425" tIns="45700" rIns="91425" bIns="45700" anchor="t" anchorCtr="0">
            <a:normAutofit/>
          </a:bodyPr>
          <a:lstStyle/>
          <a:p>
            <a:pPr marL="0" lvl="0" indent="0" algn="l" rtl="0">
              <a:spcBef>
                <a:spcPts val="544"/>
              </a:spcBef>
              <a:spcAft>
                <a:spcPts val="0"/>
              </a:spcAft>
              <a:buClr>
                <a:schemeClr val="dk1"/>
              </a:buClr>
              <a:buSzPct val="100000"/>
              <a:buNone/>
            </a:pPr>
            <a:r>
              <a:rPr lang="en-US" altLang="ja-JP" sz="2600" b="1" dirty="0">
                <a:solidFill>
                  <a:schemeClr val="accent6">
                    <a:lumMod val="50000"/>
                  </a:schemeClr>
                </a:solidFill>
              </a:rPr>
              <a:t>【</a:t>
            </a:r>
            <a:r>
              <a:rPr lang="ja-JP" altLang="ja-JP" sz="2600" b="1" dirty="0">
                <a:solidFill>
                  <a:schemeClr val="accent6">
                    <a:lumMod val="50000"/>
                  </a:schemeClr>
                </a:solidFill>
              </a:rPr>
              <a:t>学科新設スキーム</a:t>
            </a:r>
            <a:r>
              <a:rPr lang="en-US" altLang="ja-JP" sz="2600" b="1" dirty="0">
                <a:solidFill>
                  <a:schemeClr val="accent6">
                    <a:lumMod val="50000"/>
                  </a:schemeClr>
                </a:solidFill>
              </a:rPr>
              <a:t>】</a:t>
            </a:r>
          </a:p>
          <a:p>
            <a:pPr marL="0" lvl="0" indent="0" algn="l" rtl="0">
              <a:spcBef>
                <a:spcPts val="0"/>
              </a:spcBef>
              <a:spcAft>
                <a:spcPts val="0"/>
              </a:spcAft>
              <a:buClr>
                <a:schemeClr val="dk1"/>
              </a:buClr>
              <a:buSzPct val="100000"/>
              <a:buNone/>
            </a:pPr>
            <a:endParaRPr lang="en-US" altLang="ja-JP" sz="2800" dirty="0"/>
          </a:p>
        </p:txBody>
      </p:sp>
      <p:sp>
        <p:nvSpPr>
          <p:cNvPr id="6" name="四角形: 角を丸くする 5">
            <a:extLst>
              <a:ext uri="{FF2B5EF4-FFF2-40B4-BE49-F238E27FC236}">
                <a16:creationId xmlns:a16="http://schemas.microsoft.com/office/drawing/2014/main" id="{DD012AC0-E7CB-46C3-9098-9CE732D49A6D}"/>
              </a:ext>
            </a:extLst>
          </p:cNvPr>
          <p:cNvSpPr/>
          <p:nvPr/>
        </p:nvSpPr>
        <p:spPr>
          <a:xfrm>
            <a:off x="5011615" y="1951893"/>
            <a:ext cx="3675185" cy="1707072"/>
          </a:xfrm>
          <a:prstGeom prst="roundRect">
            <a:avLst>
              <a:gd name="adj" fmla="val 8025"/>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② </a:t>
            </a:r>
            <a:endParaRPr lang="en-US" altLang="ja-JP" sz="2400" b="1" dirty="0">
              <a:solidFill>
                <a:schemeClr val="tx1"/>
              </a:solidFill>
            </a:endParaRPr>
          </a:p>
          <a:p>
            <a:pPr algn="ctr"/>
            <a:r>
              <a:rPr lang="ja-JP" altLang="en-US" sz="2400" b="1" dirty="0">
                <a:solidFill>
                  <a:schemeClr val="tx1"/>
                </a:solidFill>
              </a:rPr>
              <a:t>新設学科検討チーム</a:t>
            </a:r>
            <a:endParaRPr lang="en-US" altLang="ja-JP" sz="2400" b="1" dirty="0">
              <a:solidFill>
                <a:schemeClr val="tx1"/>
              </a:solidFill>
            </a:endParaRPr>
          </a:p>
          <a:p>
            <a:pPr algn="ctr"/>
            <a:r>
              <a:rPr lang="ja-JP" altLang="en-US" sz="2400" b="1" dirty="0">
                <a:solidFill>
                  <a:schemeClr val="tx1"/>
                </a:solidFill>
              </a:rPr>
              <a:t>による検討・提案</a:t>
            </a:r>
            <a:endParaRPr lang="en-US" altLang="ja-JP" sz="2400" b="1" dirty="0">
              <a:solidFill>
                <a:schemeClr val="tx1"/>
              </a:solidFill>
            </a:endParaRPr>
          </a:p>
          <a:p>
            <a:pPr algn="ctr"/>
            <a:endParaRPr lang="en-US" altLang="ja-JP" sz="2400" b="1" dirty="0">
              <a:solidFill>
                <a:schemeClr val="tx1"/>
              </a:solidFill>
            </a:endParaRPr>
          </a:p>
        </p:txBody>
      </p:sp>
      <p:sp>
        <p:nvSpPr>
          <p:cNvPr id="2" name="四角形: 角を丸くする 1">
            <a:extLst>
              <a:ext uri="{FF2B5EF4-FFF2-40B4-BE49-F238E27FC236}">
                <a16:creationId xmlns:a16="http://schemas.microsoft.com/office/drawing/2014/main" id="{142328A3-B0C7-4308-A768-9E68A9F8F10B}"/>
              </a:ext>
            </a:extLst>
          </p:cNvPr>
          <p:cNvSpPr/>
          <p:nvPr/>
        </p:nvSpPr>
        <p:spPr>
          <a:xfrm>
            <a:off x="545123" y="1951893"/>
            <a:ext cx="3675185" cy="1707072"/>
          </a:xfrm>
          <a:prstGeom prst="roundRect">
            <a:avLst>
              <a:gd name="adj" fmla="val 8025"/>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①</a:t>
            </a:r>
            <a:endParaRPr lang="en-US" altLang="ja-JP" sz="2400" b="1" dirty="0">
              <a:solidFill>
                <a:schemeClr val="tx1"/>
              </a:solidFill>
            </a:endParaRPr>
          </a:p>
          <a:p>
            <a:pPr algn="ctr"/>
            <a:r>
              <a:rPr lang="ja-JP" altLang="ja-JP" sz="2400" b="1" dirty="0">
                <a:solidFill>
                  <a:schemeClr val="tx1"/>
                </a:solidFill>
              </a:rPr>
              <a:t>新設学科</a:t>
            </a:r>
            <a:r>
              <a:rPr lang="ja-JP" altLang="en-US" sz="2400" b="1" dirty="0">
                <a:solidFill>
                  <a:schemeClr val="tx1"/>
                </a:solidFill>
              </a:rPr>
              <a:t>・</a:t>
            </a:r>
            <a:r>
              <a:rPr lang="ja-JP" altLang="ja-JP" sz="2400" b="1" dirty="0">
                <a:solidFill>
                  <a:schemeClr val="tx1"/>
                </a:solidFill>
              </a:rPr>
              <a:t>附帯教育</a:t>
            </a:r>
            <a:endParaRPr lang="en-US" altLang="ja-JP" sz="2400" b="1" dirty="0">
              <a:solidFill>
                <a:schemeClr val="tx1"/>
              </a:solidFill>
            </a:endParaRPr>
          </a:p>
          <a:p>
            <a:pPr algn="ctr"/>
            <a:r>
              <a:rPr lang="ja-JP" altLang="en-US" sz="2400" b="1" dirty="0">
                <a:solidFill>
                  <a:schemeClr val="tx1"/>
                </a:solidFill>
              </a:rPr>
              <a:t>アイディアの一般</a:t>
            </a:r>
            <a:r>
              <a:rPr lang="ja-JP" altLang="ja-JP" sz="2400" b="1" dirty="0">
                <a:solidFill>
                  <a:schemeClr val="tx1"/>
                </a:solidFill>
              </a:rPr>
              <a:t>公募</a:t>
            </a:r>
            <a:endParaRPr lang="en-US" altLang="ja-JP" sz="2400" b="1" dirty="0">
              <a:solidFill>
                <a:schemeClr val="tx1"/>
              </a:solidFill>
            </a:endParaRPr>
          </a:p>
          <a:p>
            <a:pPr algn="ctr"/>
            <a:endParaRPr lang="en-US" altLang="ja-JP" sz="2400" b="1" dirty="0">
              <a:solidFill>
                <a:schemeClr val="tx1"/>
              </a:solidFill>
            </a:endParaRPr>
          </a:p>
        </p:txBody>
      </p:sp>
      <p:sp>
        <p:nvSpPr>
          <p:cNvPr id="3" name="正方形/長方形 2">
            <a:extLst>
              <a:ext uri="{FF2B5EF4-FFF2-40B4-BE49-F238E27FC236}">
                <a16:creationId xmlns:a16="http://schemas.microsoft.com/office/drawing/2014/main" id="{104D3526-40DF-4A29-8C2F-B723A8E56F3A}"/>
              </a:ext>
            </a:extLst>
          </p:cNvPr>
          <p:cNvSpPr/>
          <p:nvPr/>
        </p:nvSpPr>
        <p:spPr>
          <a:xfrm>
            <a:off x="551736" y="4106008"/>
            <a:ext cx="8141677" cy="100537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第一次スクリーニング</a:t>
            </a:r>
            <a:endParaRPr kumimoji="1" lang="en-US" altLang="ja-JP" sz="2400" b="1" dirty="0">
              <a:solidFill>
                <a:schemeClr val="tx1"/>
              </a:solidFill>
            </a:endParaRPr>
          </a:p>
          <a:p>
            <a:pPr algn="ctr"/>
            <a:r>
              <a:rPr kumimoji="1" lang="ja-JP" altLang="en-US" sz="1800" b="1" dirty="0">
                <a:solidFill>
                  <a:schemeClr val="tx1"/>
                </a:solidFill>
              </a:rPr>
              <a:t>（各分野・部署代表者による</a:t>
            </a:r>
            <a:r>
              <a:rPr kumimoji="1" lang="ja-JP" altLang="en-US" sz="1800" b="1">
                <a:solidFill>
                  <a:schemeClr val="tx1"/>
                </a:solidFill>
              </a:rPr>
              <a:t>採点　＋　　</a:t>
            </a:r>
            <a:r>
              <a:rPr kumimoji="1" lang="ja-JP" altLang="en-US" sz="1800" b="1" dirty="0">
                <a:solidFill>
                  <a:schemeClr val="tx1"/>
                </a:solidFill>
              </a:rPr>
              <a:t>分科会メンバーによる検討）</a:t>
            </a:r>
          </a:p>
        </p:txBody>
      </p:sp>
      <p:sp>
        <p:nvSpPr>
          <p:cNvPr id="8" name="正方形/長方形 7">
            <a:extLst>
              <a:ext uri="{FF2B5EF4-FFF2-40B4-BE49-F238E27FC236}">
                <a16:creationId xmlns:a16="http://schemas.microsoft.com/office/drawing/2014/main" id="{AB32FA47-C9F5-47FE-8F20-040C7EFF2167}"/>
              </a:ext>
            </a:extLst>
          </p:cNvPr>
          <p:cNvSpPr/>
          <p:nvPr/>
        </p:nvSpPr>
        <p:spPr>
          <a:xfrm>
            <a:off x="551736" y="5558428"/>
            <a:ext cx="8141677" cy="86020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第二次スクリーニング</a:t>
            </a:r>
            <a:endParaRPr kumimoji="1" lang="en-US" altLang="ja-JP" sz="2400" b="1" dirty="0">
              <a:solidFill>
                <a:schemeClr val="tx1"/>
              </a:solidFill>
            </a:endParaRPr>
          </a:p>
          <a:p>
            <a:pPr algn="ctr"/>
            <a:r>
              <a:rPr kumimoji="1" lang="ja-JP" altLang="en-US" sz="1800" b="1" dirty="0">
                <a:solidFill>
                  <a:schemeClr val="tx1"/>
                </a:solidFill>
              </a:rPr>
              <a:t>（役員会での検討）</a:t>
            </a:r>
          </a:p>
        </p:txBody>
      </p:sp>
      <p:sp>
        <p:nvSpPr>
          <p:cNvPr id="4" name="矢印: 下 3">
            <a:extLst>
              <a:ext uri="{FF2B5EF4-FFF2-40B4-BE49-F238E27FC236}">
                <a16:creationId xmlns:a16="http://schemas.microsoft.com/office/drawing/2014/main" id="{55D4D5C0-5008-4A72-BDF6-0BCFB6763356}"/>
              </a:ext>
            </a:extLst>
          </p:cNvPr>
          <p:cNvSpPr/>
          <p:nvPr/>
        </p:nvSpPr>
        <p:spPr>
          <a:xfrm>
            <a:off x="2127738" y="3658965"/>
            <a:ext cx="509954" cy="42734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下 9">
            <a:extLst>
              <a:ext uri="{FF2B5EF4-FFF2-40B4-BE49-F238E27FC236}">
                <a16:creationId xmlns:a16="http://schemas.microsoft.com/office/drawing/2014/main" id="{7E0DC848-9C38-4284-BFC8-753D01200D41}"/>
              </a:ext>
            </a:extLst>
          </p:cNvPr>
          <p:cNvSpPr/>
          <p:nvPr/>
        </p:nvSpPr>
        <p:spPr>
          <a:xfrm>
            <a:off x="6594230" y="3668813"/>
            <a:ext cx="509954" cy="42734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下 10">
            <a:extLst>
              <a:ext uri="{FF2B5EF4-FFF2-40B4-BE49-F238E27FC236}">
                <a16:creationId xmlns:a16="http://schemas.microsoft.com/office/drawing/2014/main" id="{885BCA0C-A6A3-4CF9-B46F-24B9CFD3720D}"/>
              </a:ext>
            </a:extLst>
          </p:cNvPr>
          <p:cNvSpPr/>
          <p:nvPr/>
        </p:nvSpPr>
        <p:spPr>
          <a:xfrm>
            <a:off x="4367597" y="5111385"/>
            <a:ext cx="509954" cy="42734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Google Shape;976;p41">
            <a:extLst>
              <a:ext uri="{FF2B5EF4-FFF2-40B4-BE49-F238E27FC236}">
                <a16:creationId xmlns:a16="http://schemas.microsoft.com/office/drawing/2014/main" id="{CEFF852B-6F6E-4163-BF29-72DB7BE2FCA1}"/>
              </a:ext>
            </a:extLst>
          </p:cNvPr>
          <p:cNvSpPr txBox="1"/>
          <p:nvPr/>
        </p:nvSpPr>
        <p:spPr>
          <a:xfrm>
            <a:off x="340296" y="188640"/>
            <a:ext cx="5269196"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dirty="0">
                <a:solidFill>
                  <a:schemeClr val="lt1"/>
                </a:solidFill>
                <a:latin typeface="Arial"/>
                <a:ea typeface="Arial"/>
                <a:cs typeface="Arial"/>
                <a:sym typeface="Arial"/>
              </a:rPr>
              <a:t>新設学科開発フレーム分科会</a:t>
            </a:r>
            <a:endParaRPr sz="280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077265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41"/>
          <p:cNvSpPr txBox="1">
            <a:spLocks noGrp="1"/>
          </p:cNvSpPr>
          <p:nvPr>
            <p:ph type="body" idx="1"/>
          </p:nvPr>
        </p:nvSpPr>
        <p:spPr>
          <a:xfrm>
            <a:off x="457200" y="1196752"/>
            <a:ext cx="8330750" cy="4929411"/>
          </a:xfrm>
          <a:prstGeom prst="rect">
            <a:avLst/>
          </a:prstGeom>
          <a:noFill/>
          <a:ln>
            <a:noFill/>
          </a:ln>
        </p:spPr>
        <p:txBody>
          <a:bodyPr spcFirstLastPara="1" wrap="square" lIns="91425" tIns="45700" rIns="91425" bIns="45700" anchor="t" anchorCtr="0">
            <a:normAutofit/>
          </a:bodyPr>
          <a:lstStyle/>
          <a:p>
            <a:pPr marL="0" indent="0">
              <a:spcBef>
                <a:spcPts val="544"/>
              </a:spcBef>
              <a:buSzPct val="100000"/>
              <a:buNone/>
            </a:pPr>
            <a:r>
              <a:rPr lang="ja-JP" altLang="en-US" sz="2800" b="1" dirty="0">
                <a:solidFill>
                  <a:srgbClr val="C00000"/>
                </a:solidFill>
              </a:rPr>
              <a:t>①</a:t>
            </a:r>
            <a:r>
              <a:rPr lang="ja-JP" altLang="ja-JP" sz="2800" b="1" dirty="0">
                <a:solidFill>
                  <a:srgbClr val="C00000"/>
                </a:solidFill>
              </a:rPr>
              <a:t>新設学科</a:t>
            </a:r>
            <a:r>
              <a:rPr lang="ja-JP" altLang="en-US" sz="2800" b="1" dirty="0">
                <a:solidFill>
                  <a:srgbClr val="C00000"/>
                </a:solidFill>
              </a:rPr>
              <a:t>・</a:t>
            </a:r>
            <a:r>
              <a:rPr lang="ja-JP" altLang="ja-JP" sz="2800" b="1" dirty="0">
                <a:solidFill>
                  <a:srgbClr val="C00000"/>
                </a:solidFill>
              </a:rPr>
              <a:t>附帯教育</a:t>
            </a:r>
            <a:r>
              <a:rPr lang="ja-JP" altLang="en-US" sz="2800" b="1" dirty="0">
                <a:solidFill>
                  <a:srgbClr val="C00000"/>
                </a:solidFill>
              </a:rPr>
              <a:t>アイディアの一般</a:t>
            </a:r>
            <a:r>
              <a:rPr lang="ja-JP" altLang="ja-JP" sz="2800" b="1" dirty="0">
                <a:solidFill>
                  <a:srgbClr val="C00000"/>
                </a:solidFill>
              </a:rPr>
              <a:t>公募</a:t>
            </a:r>
            <a:endParaRPr lang="en-US" altLang="ja-JP" sz="2800" b="1" dirty="0">
              <a:solidFill>
                <a:srgbClr val="C00000"/>
              </a:solidFill>
            </a:endParaRPr>
          </a:p>
          <a:p>
            <a:pPr marL="0" lvl="0" indent="0">
              <a:spcBef>
                <a:spcPts val="544"/>
              </a:spcBef>
              <a:buSzPct val="100000"/>
              <a:buNone/>
            </a:pPr>
            <a:r>
              <a:rPr lang="ja-JP" altLang="en-US" sz="2400" dirty="0"/>
              <a:t>　アイディア応募</a:t>
            </a:r>
            <a:r>
              <a:rPr lang="en-US" altLang="ja-JP" sz="2400" dirty="0"/>
              <a:t>【 2</a:t>
            </a:r>
            <a:r>
              <a:rPr lang="ja-JP" altLang="en-US" sz="2400" dirty="0"/>
              <a:t>件 </a:t>
            </a:r>
            <a:r>
              <a:rPr lang="en-US" altLang="ja-JP" sz="2400" dirty="0"/>
              <a:t>】</a:t>
            </a:r>
          </a:p>
          <a:p>
            <a:pPr marL="0" lvl="0" indent="0">
              <a:spcBef>
                <a:spcPts val="544"/>
              </a:spcBef>
              <a:buSzPct val="100000"/>
              <a:buNone/>
            </a:pPr>
            <a:r>
              <a:rPr lang="ja-JP" altLang="en-US" sz="2400" dirty="0"/>
              <a:t>　提案者へのヒアリング・意見交換を実施、</a:t>
            </a:r>
            <a:endParaRPr lang="en-US" altLang="ja-JP" sz="2400" dirty="0"/>
          </a:p>
          <a:p>
            <a:pPr marL="0" lvl="0" indent="0">
              <a:spcBef>
                <a:spcPts val="544"/>
              </a:spcBef>
              <a:buSzPct val="100000"/>
              <a:buNone/>
            </a:pPr>
            <a:r>
              <a:rPr lang="ja-JP" altLang="en-US" sz="2400" dirty="0"/>
              <a:t>　</a:t>
            </a:r>
            <a:r>
              <a:rPr lang="en-US" altLang="ja-JP" sz="2400" dirty="0"/>
              <a:t>2</a:t>
            </a:r>
            <a:r>
              <a:rPr lang="ja-JP" altLang="en-US" sz="2400" dirty="0"/>
              <a:t>件のうち</a:t>
            </a:r>
            <a:r>
              <a:rPr lang="en-US" altLang="ja-JP" sz="2400" dirty="0"/>
              <a:t>1</a:t>
            </a:r>
            <a:r>
              <a:rPr lang="ja-JP" altLang="en-US" sz="2400" dirty="0"/>
              <a:t>件をブラッシュアップ</a:t>
            </a:r>
            <a:endParaRPr lang="en-US" altLang="ja-JP" sz="2400" dirty="0"/>
          </a:p>
          <a:p>
            <a:pPr marL="0" lvl="0" indent="0">
              <a:spcBef>
                <a:spcPts val="544"/>
              </a:spcBef>
              <a:buSzPct val="100000"/>
              <a:buNone/>
            </a:pPr>
            <a:endParaRPr lang="en-US" altLang="ja-JP" sz="2800" dirty="0"/>
          </a:p>
          <a:p>
            <a:pPr marL="0" lvl="0" indent="0" algn="l" rtl="0">
              <a:spcBef>
                <a:spcPts val="544"/>
              </a:spcBef>
              <a:spcAft>
                <a:spcPts val="0"/>
              </a:spcAft>
              <a:buClr>
                <a:schemeClr val="dk1"/>
              </a:buClr>
              <a:buSzPct val="100000"/>
              <a:buNone/>
            </a:pPr>
            <a:r>
              <a:rPr lang="ja-JP" altLang="en-US" sz="2800" b="1" dirty="0">
                <a:solidFill>
                  <a:srgbClr val="C00000"/>
                </a:solidFill>
              </a:rPr>
              <a:t>②</a:t>
            </a:r>
            <a:r>
              <a:rPr lang="ja-JP" altLang="ja-JP" sz="2800" b="1" dirty="0">
                <a:solidFill>
                  <a:srgbClr val="C00000"/>
                </a:solidFill>
              </a:rPr>
              <a:t>新設学科</a:t>
            </a:r>
            <a:r>
              <a:rPr lang="ja-JP" altLang="en-US" sz="2800" b="1" dirty="0">
                <a:solidFill>
                  <a:srgbClr val="C00000"/>
                </a:solidFill>
              </a:rPr>
              <a:t>検討チームによる検討・提案</a:t>
            </a:r>
            <a:endParaRPr lang="en-US" altLang="ja-JP" sz="2800" b="1" dirty="0">
              <a:solidFill>
                <a:srgbClr val="C00000"/>
              </a:solidFill>
            </a:endParaRPr>
          </a:p>
          <a:p>
            <a:pPr marL="0" lvl="0" indent="0" algn="l" rtl="0">
              <a:spcBef>
                <a:spcPts val="544"/>
              </a:spcBef>
              <a:spcAft>
                <a:spcPts val="0"/>
              </a:spcAft>
              <a:buClr>
                <a:schemeClr val="dk1"/>
              </a:buClr>
              <a:buSzPct val="100000"/>
              <a:buNone/>
            </a:pPr>
            <a:r>
              <a:rPr lang="ja-JP" altLang="en-US" sz="2400" dirty="0"/>
              <a:t>　前年度一般公募にて収集した新学科アイディアについて</a:t>
            </a:r>
            <a:endParaRPr lang="en-US" altLang="ja-JP" sz="2400" dirty="0"/>
          </a:p>
          <a:p>
            <a:pPr marL="0" lvl="0" indent="0" algn="l" rtl="0">
              <a:spcBef>
                <a:spcPts val="544"/>
              </a:spcBef>
              <a:spcAft>
                <a:spcPts val="0"/>
              </a:spcAft>
              <a:buClr>
                <a:schemeClr val="dk1"/>
              </a:buClr>
              <a:buSzPct val="100000"/>
              <a:buNone/>
            </a:pPr>
            <a:r>
              <a:rPr lang="ja-JP" altLang="en-US" sz="2400" dirty="0"/>
              <a:t>　検討チームを編成し、前年度末より継続検討</a:t>
            </a:r>
            <a:endParaRPr lang="en-US" altLang="ja-JP" sz="2400" dirty="0"/>
          </a:p>
          <a:p>
            <a:pPr marL="0" lvl="0" indent="0" algn="l" rtl="0">
              <a:spcBef>
                <a:spcPts val="544"/>
              </a:spcBef>
              <a:spcAft>
                <a:spcPts val="0"/>
              </a:spcAft>
              <a:buClr>
                <a:schemeClr val="dk1"/>
              </a:buClr>
              <a:buSzPct val="100000"/>
              <a:buNone/>
            </a:pPr>
            <a:endParaRPr lang="en-US" altLang="ja-JP" sz="2300" dirty="0"/>
          </a:p>
          <a:p>
            <a:pPr marL="0" lvl="0" indent="0" algn="l" rtl="0">
              <a:spcBef>
                <a:spcPts val="544"/>
              </a:spcBef>
              <a:spcAft>
                <a:spcPts val="0"/>
              </a:spcAft>
              <a:buClr>
                <a:schemeClr val="dk1"/>
              </a:buClr>
              <a:buSzPct val="100000"/>
              <a:buNone/>
            </a:pPr>
            <a:r>
              <a:rPr lang="ja-JP" altLang="en-US" sz="2800" dirty="0"/>
              <a:t>　→　各アイディアを 第一次スクリーニングへ</a:t>
            </a:r>
            <a:endParaRPr lang="en-US" altLang="ja-JP" sz="2800" dirty="0"/>
          </a:p>
          <a:p>
            <a:pPr marL="0" indent="0">
              <a:spcBef>
                <a:spcPts val="544"/>
              </a:spcBef>
              <a:buSzPct val="100000"/>
              <a:buNone/>
            </a:pPr>
            <a:endParaRPr lang="en-US" altLang="ja-JP" sz="2400" dirty="0">
              <a:solidFill>
                <a:schemeClr val="accent6">
                  <a:lumMod val="50000"/>
                </a:schemeClr>
              </a:solidFill>
            </a:endParaRPr>
          </a:p>
          <a:p>
            <a:pPr marL="0" lvl="0" indent="0" algn="l" rtl="0">
              <a:spcBef>
                <a:spcPts val="544"/>
              </a:spcBef>
              <a:spcAft>
                <a:spcPts val="0"/>
              </a:spcAft>
              <a:buClr>
                <a:schemeClr val="dk1"/>
              </a:buClr>
              <a:buSzPct val="100000"/>
              <a:buNone/>
            </a:pPr>
            <a:endParaRPr lang="en-US" altLang="ja-JP" sz="2300" dirty="0"/>
          </a:p>
        </p:txBody>
      </p:sp>
      <p:sp>
        <p:nvSpPr>
          <p:cNvPr id="2" name="四角形: 角を丸くする 1">
            <a:extLst>
              <a:ext uri="{FF2B5EF4-FFF2-40B4-BE49-F238E27FC236}">
                <a16:creationId xmlns:a16="http://schemas.microsoft.com/office/drawing/2014/main" id="{547817B5-2EE6-4548-9B67-FB4018854676}"/>
              </a:ext>
            </a:extLst>
          </p:cNvPr>
          <p:cNvSpPr/>
          <p:nvPr/>
        </p:nvSpPr>
        <p:spPr>
          <a:xfrm>
            <a:off x="571500" y="5196254"/>
            <a:ext cx="8053754" cy="747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Google Shape;976;p41">
            <a:extLst>
              <a:ext uri="{FF2B5EF4-FFF2-40B4-BE49-F238E27FC236}">
                <a16:creationId xmlns:a16="http://schemas.microsoft.com/office/drawing/2014/main" id="{92443A6E-E2FB-42B8-BA69-1FD78CF3A715}"/>
              </a:ext>
            </a:extLst>
          </p:cNvPr>
          <p:cNvSpPr txBox="1"/>
          <p:nvPr/>
        </p:nvSpPr>
        <p:spPr>
          <a:xfrm>
            <a:off x="340296" y="188640"/>
            <a:ext cx="5269196"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dirty="0">
                <a:solidFill>
                  <a:schemeClr val="lt1"/>
                </a:solidFill>
                <a:latin typeface="Arial"/>
                <a:ea typeface="Arial"/>
                <a:cs typeface="Arial"/>
                <a:sym typeface="Arial"/>
              </a:rPr>
              <a:t>新設学科開発フレーム分科会</a:t>
            </a:r>
            <a:endParaRPr sz="280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5559975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41"/>
          <p:cNvSpPr txBox="1">
            <a:spLocks noGrp="1"/>
          </p:cNvSpPr>
          <p:nvPr>
            <p:ph type="body" idx="1"/>
          </p:nvPr>
        </p:nvSpPr>
        <p:spPr>
          <a:xfrm>
            <a:off x="457200" y="1196752"/>
            <a:ext cx="8330750" cy="4929411"/>
          </a:xfrm>
          <a:prstGeom prst="rect">
            <a:avLst/>
          </a:prstGeom>
          <a:noFill/>
          <a:ln>
            <a:noFill/>
          </a:ln>
        </p:spPr>
        <p:txBody>
          <a:bodyPr spcFirstLastPara="1" wrap="square" lIns="91425" tIns="45700" rIns="91425" bIns="45700" anchor="t" anchorCtr="0">
            <a:normAutofit/>
          </a:bodyPr>
          <a:lstStyle/>
          <a:p>
            <a:pPr marL="0" lvl="0" indent="0" algn="l" rtl="0">
              <a:spcBef>
                <a:spcPts val="544"/>
              </a:spcBef>
              <a:spcAft>
                <a:spcPts val="0"/>
              </a:spcAft>
              <a:buClr>
                <a:schemeClr val="dk1"/>
              </a:buClr>
              <a:buSzPct val="100000"/>
              <a:buNone/>
            </a:pPr>
            <a:endParaRPr lang="en-US" altLang="ja-JP" sz="2800" dirty="0"/>
          </a:p>
          <a:p>
            <a:pPr marL="0" lvl="0" indent="0" algn="ctr" rtl="0">
              <a:spcBef>
                <a:spcPts val="544"/>
              </a:spcBef>
              <a:spcAft>
                <a:spcPts val="0"/>
              </a:spcAft>
              <a:buClr>
                <a:schemeClr val="dk1"/>
              </a:buClr>
              <a:buSzPct val="100000"/>
              <a:buNone/>
            </a:pPr>
            <a:r>
              <a:rPr lang="ja-JP" altLang="en-US" sz="2800" dirty="0"/>
              <a:t>検討チーム提案の新学科アイディアが</a:t>
            </a:r>
            <a:endParaRPr lang="en-US" altLang="ja-JP" sz="2800" dirty="0"/>
          </a:p>
          <a:p>
            <a:pPr marL="0" lvl="0" indent="0" algn="ctr" rtl="0">
              <a:spcBef>
                <a:spcPts val="544"/>
              </a:spcBef>
              <a:spcAft>
                <a:spcPts val="0"/>
              </a:spcAft>
              <a:buClr>
                <a:schemeClr val="dk1"/>
              </a:buClr>
              <a:buSzPct val="100000"/>
              <a:buNone/>
            </a:pPr>
            <a:r>
              <a:rPr lang="ja-JP" altLang="en-US" sz="2800" dirty="0"/>
              <a:t>第一次スクリーニングを通過</a:t>
            </a:r>
            <a:endParaRPr lang="en-US" altLang="ja-JP" sz="2800" dirty="0"/>
          </a:p>
          <a:p>
            <a:pPr marL="0" lvl="0" indent="0" algn="ctr" rtl="0">
              <a:spcBef>
                <a:spcPts val="544"/>
              </a:spcBef>
              <a:spcAft>
                <a:spcPts val="0"/>
              </a:spcAft>
              <a:buClr>
                <a:schemeClr val="dk1"/>
              </a:buClr>
              <a:buSzPct val="100000"/>
              <a:buNone/>
            </a:pPr>
            <a:endParaRPr lang="en-US" altLang="ja-JP" sz="2800" dirty="0"/>
          </a:p>
          <a:p>
            <a:pPr marL="0" lvl="0" indent="0" algn="ctr" rtl="0">
              <a:spcBef>
                <a:spcPts val="544"/>
              </a:spcBef>
              <a:spcAft>
                <a:spcPts val="0"/>
              </a:spcAft>
              <a:buClr>
                <a:schemeClr val="dk1"/>
              </a:buClr>
              <a:buSzPct val="100000"/>
              <a:buNone/>
            </a:pPr>
            <a:endParaRPr lang="en-US" altLang="ja-JP" sz="2800" dirty="0"/>
          </a:p>
          <a:p>
            <a:pPr marL="0" lvl="0" indent="0" algn="ctr" rtl="0">
              <a:spcBef>
                <a:spcPts val="544"/>
              </a:spcBef>
              <a:spcAft>
                <a:spcPts val="0"/>
              </a:spcAft>
              <a:buClr>
                <a:schemeClr val="dk1"/>
              </a:buClr>
              <a:buSzPct val="100000"/>
              <a:buNone/>
            </a:pPr>
            <a:endParaRPr lang="en-US" altLang="ja-JP" sz="2800" dirty="0"/>
          </a:p>
          <a:p>
            <a:pPr marL="0" lvl="0" indent="0" algn="ctr" rtl="0">
              <a:spcBef>
                <a:spcPts val="544"/>
              </a:spcBef>
              <a:spcAft>
                <a:spcPts val="0"/>
              </a:spcAft>
              <a:buClr>
                <a:schemeClr val="dk1"/>
              </a:buClr>
              <a:buSzPct val="100000"/>
              <a:buNone/>
            </a:pPr>
            <a:r>
              <a:rPr lang="ja-JP" altLang="en-US" sz="2800" dirty="0"/>
              <a:t>新学科設立提案書を作成、役員に提出</a:t>
            </a:r>
            <a:endParaRPr lang="en-US" altLang="ja-JP" sz="2800" dirty="0"/>
          </a:p>
          <a:p>
            <a:pPr marL="0" lvl="0" indent="0" algn="ctr" rtl="0">
              <a:spcBef>
                <a:spcPts val="544"/>
              </a:spcBef>
              <a:spcAft>
                <a:spcPts val="0"/>
              </a:spcAft>
              <a:buClr>
                <a:schemeClr val="dk1"/>
              </a:buClr>
              <a:buSzPct val="100000"/>
              <a:buNone/>
            </a:pPr>
            <a:r>
              <a:rPr lang="ja-JP" altLang="en-US" sz="2800" dirty="0"/>
              <a:t>第二次スクリーニングへ</a:t>
            </a:r>
            <a:endParaRPr lang="en-US" altLang="ja-JP" sz="2800" dirty="0"/>
          </a:p>
        </p:txBody>
      </p:sp>
      <p:sp>
        <p:nvSpPr>
          <p:cNvPr id="5" name="矢印: 下 4">
            <a:extLst>
              <a:ext uri="{FF2B5EF4-FFF2-40B4-BE49-F238E27FC236}">
                <a16:creationId xmlns:a16="http://schemas.microsoft.com/office/drawing/2014/main" id="{C6F87C85-8E9D-425B-9DED-608244B0FDE5}"/>
              </a:ext>
            </a:extLst>
          </p:cNvPr>
          <p:cNvSpPr/>
          <p:nvPr/>
        </p:nvSpPr>
        <p:spPr>
          <a:xfrm>
            <a:off x="4367598" y="3234110"/>
            <a:ext cx="509954" cy="42734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Google Shape;976;p41">
            <a:extLst>
              <a:ext uri="{FF2B5EF4-FFF2-40B4-BE49-F238E27FC236}">
                <a16:creationId xmlns:a16="http://schemas.microsoft.com/office/drawing/2014/main" id="{7BB38371-4263-4E22-A23D-DD2654F315F0}"/>
              </a:ext>
            </a:extLst>
          </p:cNvPr>
          <p:cNvSpPr txBox="1"/>
          <p:nvPr/>
        </p:nvSpPr>
        <p:spPr>
          <a:xfrm>
            <a:off x="340296" y="188640"/>
            <a:ext cx="5269196"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dirty="0">
                <a:solidFill>
                  <a:schemeClr val="lt1"/>
                </a:solidFill>
                <a:latin typeface="Arial"/>
                <a:ea typeface="Arial"/>
                <a:cs typeface="Arial"/>
                <a:sym typeface="Arial"/>
              </a:rPr>
              <a:t>新設学科開発フレーム分科会</a:t>
            </a:r>
            <a:endParaRPr sz="280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460523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solidFill>
            <a:schemeClr val="bg1">
              <a:alpha val="70000"/>
            </a:schemeClr>
          </a:solidFill>
        </p:spPr>
        <p:txBody>
          <a:bodyPr/>
          <a:lstStyle/>
          <a:p>
            <a:r>
              <a:rPr lang="ja-JP" altLang="en-US" sz="3200" dirty="0">
                <a:solidFill>
                  <a:srgbClr val="002060"/>
                </a:solidFill>
              </a:rPr>
              <a:t>令和</a:t>
            </a:r>
            <a:r>
              <a:rPr lang="en-US" altLang="ja-JP" sz="3200" dirty="0">
                <a:solidFill>
                  <a:srgbClr val="002060"/>
                </a:solidFill>
              </a:rPr>
              <a:t>5</a:t>
            </a:r>
            <a:r>
              <a:rPr lang="ja-JP" altLang="en-US" sz="3200" dirty="0">
                <a:solidFill>
                  <a:srgbClr val="002060"/>
                </a:solidFill>
              </a:rPr>
              <a:t>年度　第</a:t>
            </a:r>
            <a:r>
              <a:rPr lang="en-US" altLang="ja-JP" sz="3200" dirty="0">
                <a:solidFill>
                  <a:srgbClr val="002060"/>
                </a:solidFill>
              </a:rPr>
              <a:t>2</a:t>
            </a:r>
            <a:r>
              <a:rPr lang="ja-JP" altLang="en-US" sz="3200" dirty="0">
                <a:solidFill>
                  <a:srgbClr val="002060"/>
                </a:solidFill>
              </a:rPr>
              <a:t>回学校関係者評価委員会</a:t>
            </a:r>
            <a:br>
              <a:rPr lang="en-US" altLang="ja-JP" dirty="0">
                <a:solidFill>
                  <a:srgbClr val="002060"/>
                </a:solidFill>
              </a:rPr>
            </a:br>
            <a:r>
              <a:rPr lang="zh-TW" altLang="en-US" dirty="0">
                <a:solidFill>
                  <a:srgbClr val="002060"/>
                </a:solidFill>
              </a:rPr>
              <a:t>教育重点項目実績報告</a:t>
            </a:r>
            <a:r>
              <a:rPr lang="ja-JP" altLang="en-US" dirty="0">
                <a:solidFill>
                  <a:srgbClr val="002060"/>
                </a:solidFill>
              </a:rPr>
              <a:t>（前期）</a:t>
            </a:r>
            <a:endParaRPr lang="ja-JP" altLang="ja-JP" sz="4800" dirty="0">
              <a:solidFill>
                <a:srgbClr val="002060"/>
              </a:solidFill>
            </a:endParaRPr>
          </a:p>
        </p:txBody>
      </p:sp>
      <p:sp>
        <p:nvSpPr>
          <p:cNvPr id="5" name="スライド番号プレースホルダー 5"/>
          <p:cNvSpPr>
            <a:spLocks noGrp="1"/>
          </p:cNvSpPr>
          <p:nvPr>
            <p:ph type="sldNum" sz="quarter" idx="12"/>
          </p:nvPr>
        </p:nvSpPr>
        <p:spPr/>
        <p:txBody>
          <a:bodyPr/>
          <a:lstStyle/>
          <a:p>
            <a:fld id="{95FD2A40-7F02-474A-A74E-C460B4EEB03B}" type="slidenum">
              <a:rPr lang="en-US" altLang="ja-JP"/>
              <a:pPr/>
              <a:t>4</a:t>
            </a:fld>
            <a:endParaRPr lang="en-US" altLang="ja-JP"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41"/>
          <p:cNvSpPr txBox="1">
            <a:spLocks noGrp="1"/>
          </p:cNvSpPr>
          <p:nvPr>
            <p:ph type="body" idx="1"/>
          </p:nvPr>
        </p:nvSpPr>
        <p:spPr>
          <a:xfrm>
            <a:off x="457200" y="1196752"/>
            <a:ext cx="8229600" cy="4929411"/>
          </a:xfrm>
          <a:prstGeom prst="rect">
            <a:avLst/>
          </a:prstGeom>
          <a:noFill/>
          <a:ln>
            <a:noFill/>
          </a:ln>
        </p:spPr>
        <p:txBody>
          <a:bodyPr spcFirstLastPara="1" wrap="square" lIns="91425" tIns="45700" rIns="91425" bIns="45700" anchor="t" anchorCtr="0">
            <a:normAutofit/>
          </a:bodyPr>
          <a:lstStyle/>
          <a:p>
            <a:pPr marL="0" lvl="0" indent="0" algn="l" rtl="0">
              <a:spcBef>
                <a:spcPts val="544"/>
              </a:spcBef>
              <a:spcAft>
                <a:spcPts val="0"/>
              </a:spcAft>
              <a:buClr>
                <a:schemeClr val="dk1"/>
              </a:buClr>
              <a:buSzPct val="100000"/>
              <a:buNone/>
            </a:pPr>
            <a:endParaRPr lang="en-US" altLang="ja-JP" sz="2800" dirty="0"/>
          </a:p>
          <a:p>
            <a:pPr marL="0" lvl="0" indent="0" algn="l" rtl="0">
              <a:spcBef>
                <a:spcPts val="0"/>
              </a:spcBef>
              <a:spcAft>
                <a:spcPts val="0"/>
              </a:spcAft>
              <a:buClr>
                <a:schemeClr val="dk1"/>
              </a:buClr>
              <a:buSzPct val="100000"/>
              <a:buNone/>
            </a:pPr>
            <a:r>
              <a:rPr lang="ja-JP" altLang="en-US" sz="2800" b="1" dirty="0">
                <a:solidFill>
                  <a:srgbClr val="C00000"/>
                </a:solidFill>
              </a:rPr>
              <a:t>③ 附帯教育に関する取り組み強化</a:t>
            </a:r>
            <a:endParaRPr lang="en-US" altLang="ja-JP" sz="2800" b="1" dirty="0">
              <a:solidFill>
                <a:srgbClr val="C00000"/>
              </a:solidFill>
            </a:endParaRPr>
          </a:p>
          <a:p>
            <a:pPr marL="0" lvl="0" indent="0" algn="l" rtl="0">
              <a:spcBef>
                <a:spcPts val="0"/>
              </a:spcBef>
              <a:spcAft>
                <a:spcPts val="0"/>
              </a:spcAft>
              <a:buClr>
                <a:schemeClr val="dk1"/>
              </a:buClr>
              <a:buSzPct val="100000"/>
              <a:buNone/>
            </a:pPr>
            <a:endParaRPr lang="en-US" altLang="ja-JP" sz="2800" b="1" dirty="0">
              <a:solidFill>
                <a:srgbClr val="C00000"/>
              </a:solidFill>
            </a:endParaRPr>
          </a:p>
          <a:p>
            <a:pPr marL="0" lvl="0" indent="0">
              <a:spcBef>
                <a:spcPts val="544"/>
              </a:spcBef>
              <a:buSzPct val="100000"/>
              <a:buNone/>
            </a:pPr>
            <a:r>
              <a:rPr lang="ja-JP" altLang="en-US" sz="2400" dirty="0"/>
              <a:t>　アイディア応募</a:t>
            </a:r>
            <a:r>
              <a:rPr lang="en-US" altLang="ja-JP" sz="2400" dirty="0"/>
              <a:t>【 5</a:t>
            </a:r>
            <a:r>
              <a:rPr lang="ja-JP" altLang="en-US" sz="2400" dirty="0"/>
              <a:t>件 </a:t>
            </a:r>
            <a:r>
              <a:rPr lang="en-US" altLang="ja-JP" sz="2400" dirty="0"/>
              <a:t>】</a:t>
            </a:r>
          </a:p>
          <a:p>
            <a:pPr marL="0" lvl="0" indent="0">
              <a:spcBef>
                <a:spcPts val="544"/>
              </a:spcBef>
              <a:buSzPct val="100000"/>
              <a:buNone/>
            </a:pPr>
            <a:r>
              <a:rPr lang="ja-JP" altLang="en-US" sz="2400" dirty="0"/>
              <a:t>　過年度分も含めたアイディア一覧を作成、全体に共有</a:t>
            </a:r>
            <a:endParaRPr lang="en-US" altLang="ja-JP" sz="2400" dirty="0"/>
          </a:p>
          <a:p>
            <a:pPr marL="0" lvl="0" indent="0">
              <a:spcBef>
                <a:spcPts val="544"/>
              </a:spcBef>
              <a:buSzPct val="100000"/>
              <a:buNone/>
            </a:pPr>
            <a:r>
              <a:rPr lang="ja-JP" altLang="en-US" sz="2400" dirty="0"/>
              <a:t>　部署間で協力しながら実現に向けて調整</a:t>
            </a:r>
            <a:endParaRPr lang="en-US" altLang="ja-JP" sz="2400" dirty="0"/>
          </a:p>
          <a:p>
            <a:pPr marL="0" lvl="0" indent="0">
              <a:spcBef>
                <a:spcPts val="544"/>
              </a:spcBef>
              <a:buSzPct val="100000"/>
              <a:buNone/>
            </a:pPr>
            <a:endParaRPr lang="en-US" altLang="ja-JP" sz="2400" dirty="0"/>
          </a:p>
          <a:p>
            <a:pPr marL="0" lvl="0" indent="0">
              <a:spcBef>
                <a:spcPts val="544"/>
              </a:spcBef>
              <a:buSzPct val="100000"/>
              <a:buNone/>
            </a:pPr>
            <a:r>
              <a:rPr lang="ja-JP" altLang="en-US" sz="2400" dirty="0"/>
              <a:t>　★通年でアイディアを募集することとした</a:t>
            </a:r>
            <a:endParaRPr lang="en-US" altLang="ja-JP" sz="2400" dirty="0"/>
          </a:p>
        </p:txBody>
      </p:sp>
      <p:sp>
        <p:nvSpPr>
          <p:cNvPr id="7" name="Google Shape;976;p41">
            <a:extLst>
              <a:ext uri="{FF2B5EF4-FFF2-40B4-BE49-F238E27FC236}">
                <a16:creationId xmlns:a16="http://schemas.microsoft.com/office/drawing/2014/main" id="{EC5609A3-80BF-40FD-B21E-BF04518F8DCB}"/>
              </a:ext>
            </a:extLst>
          </p:cNvPr>
          <p:cNvSpPr txBox="1"/>
          <p:nvPr/>
        </p:nvSpPr>
        <p:spPr>
          <a:xfrm>
            <a:off x="340296" y="188640"/>
            <a:ext cx="5269196"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dirty="0">
                <a:solidFill>
                  <a:schemeClr val="lt1"/>
                </a:solidFill>
                <a:latin typeface="Arial"/>
                <a:ea typeface="Arial"/>
                <a:cs typeface="Arial"/>
                <a:sym typeface="Arial"/>
              </a:rPr>
              <a:t>新設学科開発フレーム分科会</a:t>
            </a:r>
            <a:endParaRPr sz="280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849941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41"/>
          <p:cNvSpPr txBox="1">
            <a:spLocks noGrp="1"/>
          </p:cNvSpPr>
          <p:nvPr>
            <p:ph type="body" idx="1"/>
          </p:nvPr>
        </p:nvSpPr>
        <p:spPr>
          <a:xfrm>
            <a:off x="457200" y="1196752"/>
            <a:ext cx="8229600" cy="4929411"/>
          </a:xfrm>
          <a:prstGeom prst="rect">
            <a:avLst/>
          </a:prstGeom>
          <a:noFill/>
          <a:ln>
            <a:noFill/>
          </a:ln>
        </p:spPr>
        <p:txBody>
          <a:bodyPr spcFirstLastPara="1" wrap="square" lIns="91425" tIns="45700" rIns="91425" bIns="45700" anchor="t" anchorCtr="0">
            <a:normAutofit/>
          </a:bodyPr>
          <a:lstStyle/>
          <a:p>
            <a:pPr marL="0" lvl="0" indent="0" algn="l" rtl="0">
              <a:spcBef>
                <a:spcPts val="544"/>
              </a:spcBef>
              <a:spcAft>
                <a:spcPts val="0"/>
              </a:spcAft>
              <a:buClr>
                <a:schemeClr val="dk1"/>
              </a:buClr>
              <a:buSzPct val="100000"/>
              <a:buNone/>
            </a:pPr>
            <a:endParaRPr lang="en-US" altLang="ja-JP" sz="2800" dirty="0"/>
          </a:p>
          <a:p>
            <a:pPr marL="0" lvl="0" indent="0">
              <a:spcBef>
                <a:spcPts val="0"/>
              </a:spcBef>
              <a:buSzPct val="100000"/>
              <a:buNone/>
            </a:pPr>
            <a:r>
              <a:rPr lang="ja-JP" altLang="en-US" sz="2800" b="1" dirty="0">
                <a:solidFill>
                  <a:srgbClr val="C00000"/>
                </a:solidFill>
              </a:rPr>
              <a:t>④</a:t>
            </a:r>
            <a:r>
              <a:rPr lang="ja-JP" altLang="ja-JP" sz="2800" b="1" dirty="0">
                <a:solidFill>
                  <a:srgbClr val="C00000"/>
                </a:solidFill>
              </a:rPr>
              <a:t>学科統廃合スキームに基づく既存学科の見直し</a:t>
            </a:r>
            <a:endParaRPr lang="en-US" altLang="ja-JP" sz="2800" b="1" dirty="0">
              <a:solidFill>
                <a:srgbClr val="C00000"/>
              </a:solidFill>
            </a:endParaRPr>
          </a:p>
          <a:p>
            <a:pPr marL="0" lvl="0" indent="0">
              <a:spcBef>
                <a:spcPts val="0"/>
              </a:spcBef>
              <a:buSzPct val="100000"/>
              <a:buNone/>
            </a:pPr>
            <a:endParaRPr lang="en-US" altLang="ja-JP" sz="2800" b="1" dirty="0">
              <a:solidFill>
                <a:srgbClr val="C00000"/>
              </a:solidFill>
            </a:endParaRPr>
          </a:p>
          <a:p>
            <a:pPr marL="0" lvl="0" indent="0">
              <a:spcBef>
                <a:spcPts val="0"/>
              </a:spcBef>
              <a:buSzPct val="100000"/>
              <a:buNone/>
            </a:pPr>
            <a:r>
              <a:rPr lang="ja-JP" altLang="en-US" sz="2400" dirty="0"/>
              <a:t>　学生数、損益分岐比率の推移、募集イベント参加状況</a:t>
            </a:r>
            <a:endParaRPr lang="en-US" altLang="ja-JP" sz="2400" dirty="0"/>
          </a:p>
          <a:p>
            <a:pPr marL="0" lvl="0" indent="0">
              <a:spcBef>
                <a:spcPts val="0"/>
              </a:spcBef>
              <a:buSzPct val="100000"/>
              <a:buNone/>
            </a:pPr>
            <a:r>
              <a:rPr lang="ja-JP" altLang="en-US" sz="2400" dirty="0"/>
              <a:t>　などをもとに、既存学科の状況調査を実施</a:t>
            </a:r>
            <a:endParaRPr lang="en-US" altLang="ja-JP" sz="2400" dirty="0"/>
          </a:p>
          <a:p>
            <a:pPr marL="0" lvl="0" indent="0">
              <a:spcBef>
                <a:spcPts val="0"/>
              </a:spcBef>
              <a:buSzPct val="100000"/>
              <a:buNone/>
            </a:pPr>
            <a:endParaRPr lang="en-US" altLang="ja-JP" sz="2400" dirty="0"/>
          </a:p>
          <a:p>
            <a:pPr marL="0" lvl="0" indent="0">
              <a:spcBef>
                <a:spcPts val="0"/>
              </a:spcBef>
              <a:buSzPct val="100000"/>
              <a:buNone/>
            </a:pPr>
            <a:r>
              <a:rPr lang="ja-JP" altLang="en-US" sz="2400" dirty="0"/>
              <a:t>　→　一部分野・学科について改善の必要性を確認</a:t>
            </a:r>
            <a:endParaRPr lang="en-US" altLang="ja-JP" sz="2400" dirty="0"/>
          </a:p>
          <a:p>
            <a:pPr marL="0" lvl="0" indent="0">
              <a:spcBef>
                <a:spcPts val="0"/>
              </a:spcBef>
              <a:buSzPct val="100000"/>
              <a:buNone/>
            </a:pPr>
            <a:r>
              <a:rPr lang="ja-JP" altLang="en-US" sz="2400" dirty="0"/>
              <a:t>　　　学科長に情報共有、状況改善に向けた検討を実施</a:t>
            </a:r>
            <a:endParaRPr lang="en-US" altLang="ja-JP" sz="2400" dirty="0"/>
          </a:p>
        </p:txBody>
      </p:sp>
      <p:sp>
        <p:nvSpPr>
          <p:cNvPr id="4" name="Google Shape;976;p41">
            <a:extLst>
              <a:ext uri="{FF2B5EF4-FFF2-40B4-BE49-F238E27FC236}">
                <a16:creationId xmlns:a16="http://schemas.microsoft.com/office/drawing/2014/main" id="{AFC54FD3-03DE-4BB0-B961-5CB4829E7685}"/>
              </a:ext>
            </a:extLst>
          </p:cNvPr>
          <p:cNvSpPr txBox="1"/>
          <p:nvPr/>
        </p:nvSpPr>
        <p:spPr>
          <a:xfrm>
            <a:off x="340296" y="188640"/>
            <a:ext cx="5269196"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dirty="0">
                <a:solidFill>
                  <a:schemeClr val="lt1"/>
                </a:solidFill>
                <a:latin typeface="Arial"/>
                <a:ea typeface="Arial"/>
                <a:cs typeface="Arial"/>
                <a:sym typeface="Arial"/>
              </a:rPr>
              <a:t>新設学科開発フレーム分科会</a:t>
            </a:r>
            <a:endParaRPr sz="280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52615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42"/>
          <p:cNvSpPr txBox="1">
            <a:spLocks noGrp="1"/>
          </p:cNvSpPr>
          <p:nvPr>
            <p:ph type="body" idx="1"/>
          </p:nvPr>
        </p:nvSpPr>
        <p:spPr>
          <a:xfrm>
            <a:off x="457200" y="1196752"/>
            <a:ext cx="8229600" cy="492941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ja-JP" sz="2800" dirty="0"/>
              <a:t>下半期に向け</a:t>
            </a:r>
            <a:r>
              <a:rPr lang="ja-JP" altLang="en-US" sz="2800" dirty="0"/>
              <a:t>て</a:t>
            </a:r>
            <a:endParaRPr lang="en-US" altLang="ja-JP" sz="2800" dirty="0"/>
          </a:p>
          <a:p>
            <a:pPr marL="0" lvl="0" indent="0" algn="l" rtl="0">
              <a:spcBef>
                <a:spcPts val="0"/>
              </a:spcBef>
              <a:spcAft>
                <a:spcPts val="0"/>
              </a:spcAft>
              <a:buClr>
                <a:schemeClr val="dk1"/>
              </a:buClr>
              <a:buSzPts val="3200"/>
              <a:buNone/>
            </a:pPr>
            <a:endParaRPr lang="en-US" altLang="ja-JP" dirty="0"/>
          </a:p>
          <a:p>
            <a:pPr marL="0" lvl="0" indent="0" algn="l" rtl="0">
              <a:spcBef>
                <a:spcPts val="0"/>
              </a:spcBef>
              <a:spcAft>
                <a:spcPts val="0"/>
              </a:spcAft>
              <a:buClr>
                <a:schemeClr val="dk1"/>
              </a:buClr>
              <a:buSzPts val="3200"/>
              <a:buNone/>
            </a:pPr>
            <a:r>
              <a:rPr lang="ja-JP" altLang="en-US" sz="2400" dirty="0"/>
              <a:t>・</a:t>
            </a:r>
            <a:r>
              <a:rPr lang="en-US" altLang="ja-JP" sz="2400" dirty="0"/>
              <a:t>DX</a:t>
            </a:r>
            <a:r>
              <a:rPr lang="ja-JP" altLang="en-US" sz="2400" dirty="0"/>
              <a:t>スペシャリスト科のフォローアップ</a:t>
            </a:r>
            <a:endParaRPr lang="en-US" altLang="ja-JP" sz="2400" dirty="0"/>
          </a:p>
          <a:p>
            <a:pPr marL="0" lvl="0" indent="0" algn="l" rtl="0">
              <a:spcBef>
                <a:spcPts val="0"/>
              </a:spcBef>
              <a:spcAft>
                <a:spcPts val="0"/>
              </a:spcAft>
              <a:buClr>
                <a:schemeClr val="dk1"/>
              </a:buClr>
              <a:buSzPts val="3200"/>
              <a:buNone/>
            </a:pPr>
            <a:endParaRPr lang="en-US" sz="2400" dirty="0"/>
          </a:p>
          <a:p>
            <a:pPr marL="0" lvl="0" indent="0" algn="l" rtl="0">
              <a:spcBef>
                <a:spcPts val="0"/>
              </a:spcBef>
              <a:spcAft>
                <a:spcPts val="0"/>
              </a:spcAft>
              <a:buClr>
                <a:schemeClr val="dk1"/>
              </a:buClr>
              <a:buSzPts val="3200"/>
              <a:buNone/>
            </a:pPr>
            <a:r>
              <a:rPr lang="ja-JP" altLang="en-US" sz="2400" dirty="0"/>
              <a:t>・附帯教育　教育活動実施に向けた検討・調整</a:t>
            </a:r>
            <a:endParaRPr lang="en-US" altLang="ja-JP" sz="2400" dirty="0"/>
          </a:p>
          <a:p>
            <a:pPr marL="0" lvl="0" indent="0" algn="l" rtl="0">
              <a:spcBef>
                <a:spcPts val="0"/>
              </a:spcBef>
              <a:spcAft>
                <a:spcPts val="0"/>
              </a:spcAft>
              <a:buClr>
                <a:schemeClr val="dk1"/>
              </a:buClr>
              <a:buSzPts val="3200"/>
              <a:buNone/>
            </a:pPr>
            <a:endParaRPr lang="en-US" altLang="ja-JP" sz="2400" dirty="0"/>
          </a:p>
          <a:p>
            <a:pPr marL="0" lvl="0" indent="0" algn="l" rtl="0">
              <a:spcBef>
                <a:spcPts val="0"/>
              </a:spcBef>
              <a:spcAft>
                <a:spcPts val="0"/>
              </a:spcAft>
              <a:buClr>
                <a:schemeClr val="dk1"/>
              </a:buClr>
              <a:buSzPts val="3200"/>
              <a:buNone/>
            </a:pPr>
            <a:r>
              <a:rPr lang="ja-JP" altLang="en-US" sz="2400" dirty="0"/>
              <a:t>・既存学科の募集改善に向けた諸対応</a:t>
            </a:r>
            <a:endParaRPr lang="en-US" altLang="ja-JP" sz="2400" dirty="0"/>
          </a:p>
          <a:p>
            <a:pPr marL="0" lvl="0" indent="0" algn="l" rtl="0">
              <a:spcBef>
                <a:spcPts val="0"/>
              </a:spcBef>
              <a:spcAft>
                <a:spcPts val="0"/>
              </a:spcAft>
              <a:buClr>
                <a:schemeClr val="dk1"/>
              </a:buClr>
              <a:buSzPts val="3200"/>
              <a:buNone/>
            </a:pPr>
            <a:endParaRPr lang="en-US" altLang="ja-JP" sz="2400" dirty="0"/>
          </a:p>
          <a:p>
            <a:pPr marL="0" lvl="0" indent="0" algn="l" rtl="0">
              <a:spcBef>
                <a:spcPts val="0"/>
              </a:spcBef>
              <a:spcAft>
                <a:spcPts val="0"/>
              </a:spcAft>
              <a:buClr>
                <a:schemeClr val="dk1"/>
              </a:buClr>
              <a:buSzPts val="3200"/>
              <a:buNone/>
            </a:pPr>
            <a:r>
              <a:rPr lang="ja-JP" altLang="en-US" sz="2400" dirty="0"/>
              <a:t>・募集状況に応じた次年度クラス数増減を判断</a:t>
            </a:r>
            <a:endParaRPr sz="2400" dirty="0"/>
          </a:p>
        </p:txBody>
      </p:sp>
      <p:sp>
        <p:nvSpPr>
          <p:cNvPr id="5" name="Google Shape;976;p41">
            <a:extLst>
              <a:ext uri="{FF2B5EF4-FFF2-40B4-BE49-F238E27FC236}">
                <a16:creationId xmlns:a16="http://schemas.microsoft.com/office/drawing/2014/main" id="{62197E52-DD9F-4622-9A43-80C30AE51A37}"/>
              </a:ext>
            </a:extLst>
          </p:cNvPr>
          <p:cNvSpPr txBox="1"/>
          <p:nvPr/>
        </p:nvSpPr>
        <p:spPr>
          <a:xfrm>
            <a:off x="340296" y="188640"/>
            <a:ext cx="5269196"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dirty="0">
                <a:solidFill>
                  <a:schemeClr val="lt1"/>
                </a:solidFill>
                <a:latin typeface="Arial"/>
                <a:ea typeface="Arial"/>
                <a:cs typeface="Arial"/>
                <a:sym typeface="Arial"/>
              </a:rPr>
              <a:t>新設学科開発フレーム分科会</a:t>
            </a:r>
            <a:endParaRPr sz="2800" dirty="0">
              <a:solidFill>
                <a:schemeClr val="lt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43</a:t>
            </a:fld>
            <a:endParaRPr/>
          </a:p>
        </p:txBody>
      </p:sp>
      <p:pic>
        <p:nvPicPr>
          <p:cNvPr id="323" name="Google Shape;323;p30" descr="https://www.jec.ac.jp/media/uploads/2021/07/08/hmhxqe.jpg"/>
          <p:cNvPicPr preferRelativeResize="0"/>
          <p:nvPr/>
        </p:nvPicPr>
        <p:blipFill rotWithShape="1">
          <a:blip r:embed="rId3">
            <a:alphaModFix/>
          </a:blip>
          <a:srcRect/>
          <a:stretch/>
        </p:blipFill>
        <p:spPr>
          <a:xfrm>
            <a:off x="0" y="-1"/>
            <a:ext cx="4860032" cy="6870869"/>
          </a:xfrm>
          <a:prstGeom prst="rect">
            <a:avLst/>
          </a:prstGeom>
          <a:noFill/>
          <a:ln>
            <a:noFill/>
          </a:ln>
        </p:spPr>
      </p:pic>
      <p:sp>
        <p:nvSpPr>
          <p:cNvPr id="324" name="Google Shape;324;p30"/>
          <p:cNvSpPr txBox="1">
            <a:spLocks noGrp="1"/>
          </p:cNvSpPr>
          <p:nvPr>
            <p:ph type="title"/>
          </p:nvPr>
        </p:nvSpPr>
        <p:spPr>
          <a:xfrm>
            <a:off x="916682" y="4680902"/>
            <a:ext cx="7886700" cy="1338898"/>
          </a:xfrm>
          <a:prstGeom prst="rect">
            <a:avLst/>
          </a:prstGeom>
          <a:solidFill>
            <a:schemeClr val="lt1">
              <a:alpha val="69803"/>
            </a:schemeClr>
          </a:solidFill>
          <a:ln>
            <a:noFill/>
          </a:ln>
        </p:spPr>
        <p:txBody>
          <a:bodyPr spcFirstLastPara="1" wrap="square" lIns="91425" tIns="45700" rIns="91425" bIns="45700" anchor="t" anchorCtr="0">
            <a:noAutofit/>
          </a:bodyPr>
          <a:lstStyle/>
          <a:p>
            <a:pPr lvl="0" algn="l" rtl="0">
              <a:spcBef>
                <a:spcPts val="0"/>
              </a:spcBef>
              <a:spcAft>
                <a:spcPts val="0"/>
              </a:spcAft>
              <a:buClr>
                <a:srgbClr val="002060"/>
              </a:buClr>
              <a:buSzPts val="4000"/>
            </a:pPr>
            <a:r>
              <a:rPr lang="en-US" altLang="ja-JP" dirty="0">
                <a:solidFill>
                  <a:srgbClr val="002060"/>
                </a:solidFill>
              </a:rPr>
              <a:t>4.</a:t>
            </a:r>
            <a:r>
              <a:rPr lang="ja-JP" dirty="0">
                <a:solidFill>
                  <a:srgbClr val="002060"/>
                </a:solidFill>
              </a:rPr>
              <a:t>遠隔授業の標準化・質保証と</a:t>
            </a:r>
            <a:br>
              <a:rPr lang="ja-JP" dirty="0">
                <a:solidFill>
                  <a:srgbClr val="002060"/>
                </a:solidFill>
              </a:rPr>
            </a:br>
            <a:r>
              <a:rPr lang="ja-JP" dirty="0">
                <a:solidFill>
                  <a:srgbClr val="002060"/>
                </a:solidFill>
              </a:rPr>
              <a:t>先端テクノロジーの利活用</a:t>
            </a:r>
            <a:endParaRPr dirty="0"/>
          </a:p>
        </p:txBody>
      </p:sp>
      <p:sp>
        <p:nvSpPr>
          <p:cNvPr id="325" name="Google Shape;325;p30"/>
          <p:cNvSpPr txBox="1">
            <a:spLocks noGrp="1"/>
          </p:cNvSpPr>
          <p:nvPr>
            <p:ph type="body" idx="1"/>
          </p:nvPr>
        </p:nvSpPr>
        <p:spPr>
          <a:xfrm>
            <a:off x="4860032" y="6479729"/>
            <a:ext cx="3140968" cy="378271"/>
          </a:xfrm>
          <a:prstGeom prst="rect">
            <a:avLst/>
          </a:prstGeom>
          <a:solidFill>
            <a:schemeClr val="lt1">
              <a:alpha val="49803"/>
            </a:schemeClr>
          </a:solid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1600"/>
              <a:buFont typeface="Arial"/>
              <a:buNone/>
            </a:pPr>
            <a:r>
              <a:rPr lang="ja-JP" sz="1600"/>
              <a:t>学生作品（CG映像制作科）</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1"/>
          <p:cNvSpPr txBox="1">
            <a:spLocks noGrp="1"/>
          </p:cNvSpPr>
          <p:nvPr>
            <p:ph type="body" idx="1"/>
          </p:nvPr>
        </p:nvSpPr>
        <p:spPr>
          <a:xfrm>
            <a:off x="457200" y="1196752"/>
            <a:ext cx="8229600" cy="4929411"/>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l" rtl="0">
              <a:spcBef>
                <a:spcPts val="0"/>
              </a:spcBef>
              <a:spcAft>
                <a:spcPts val="0"/>
              </a:spcAft>
              <a:buClr>
                <a:schemeClr val="dk1"/>
              </a:buClr>
              <a:buSzPct val="100000"/>
              <a:buFont typeface="Arial"/>
              <a:buChar char="•"/>
            </a:pPr>
            <a:r>
              <a:rPr lang="ja-JP"/>
              <a:t>検討目的</a:t>
            </a:r>
            <a:endParaRPr/>
          </a:p>
          <a:p>
            <a:pPr marL="971550" lvl="1" indent="-514350" algn="l" rtl="0">
              <a:spcBef>
                <a:spcPts val="476"/>
              </a:spcBef>
              <a:spcAft>
                <a:spcPts val="0"/>
              </a:spcAft>
              <a:buClr>
                <a:schemeClr val="dk1"/>
              </a:buClr>
              <a:buSzPct val="100000"/>
              <a:buFont typeface="Arial"/>
              <a:buAutoNum type="arabicPeriod"/>
            </a:pPr>
            <a:r>
              <a:rPr lang="ja-JP"/>
              <a:t>遠隔授業ガイドラインの策定を行う</a:t>
            </a:r>
            <a:endParaRPr/>
          </a:p>
          <a:p>
            <a:pPr marL="971550" lvl="1" indent="-514350" algn="l" rtl="0">
              <a:spcBef>
                <a:spcPts val="476"/>
              </a:spcBef>
              <a:spcAft>
                <a:spcPts val="0"/>
              </a:spcAft>
              <a:buClr>
                <a:schemeClr val="dk1"/>
              </a:buClr>
              <a:buSzPct val="100000"/>
              <a:buFont typeface="Arial"/>
              <a:buAutoNum type="arabicPeriod"/>
            </a:pPr>
            <a:r>
              <a:rPr lang="ja-JP"/>
              <a:t>ナレッジベースの構築を行い、業務に関する知見を共有化する</a:t>
            </a:r>
            <a:endParaRPr/>
          </a:p>
          <a:p>
            <a:pPr marL="971550" lvl="1" indent="-514350" algn="l" rtl="0">
              <a:spcBef>
                <a:spcPts val="476"/>
              </a:spcBef>
              <a:spcAft>
                <a:spcPts val="0"/>
              </a:spcAft>
              <a:buClr>
                <a:schemeClr val="dk1"/>
              </a:buClr>
              <a:buSzPct val="100000"/>
              <a:buFont typeface="Arial"/>
              <a:buAutoNum type="arabicPeriod"/>
            </a:pPr>
            <a:r>
              <a:rPr lang="ja-JP"/>
              <a:t>教育への先端テクノロジー利活用の検討を行う</a:t>
            </a:r>
            <a:endParaRPr/>
          </a:p>
          <a:p>
            <a:pPr marL="971550" lvl="1" indent="-363219" algn="l" rtl="0">
              <a:spcBef>
                <a:spcPts val="476"/>
              </a:spcBef>
              <a:spcAft>
                <a:spcPts val="0"/>
              </a:spcAft>
              <a:buClr>
                <a:schemeClr val="dk1"/>
              </a:buClr>
              <a:buSzPct val="100000"/>
              <a:buFont typeface="Arial"/>
              <a:buNone/>
            </a:pPr>
            <a:endParaRPr/>
          </a:p>
          <a:p>
            <a:pPr marL="342900" lvl="0" indent="-342900" algn="l" rtl="0">
              <a:spcBef>
                <a:spcPts val="544"/>
              </a:spcBef>
              <a:spcAft>
                <a:spcPts val="0"/>
              </a:spcAft>
              <a:buClr>
                <a:schemeClr val="dk1"/>
              </a:buClr>
              <a:buSzPct val="100000"/>
              <a:buFont typeface="Arial"/>
              <a:buChar char="•"/>
            </a:pPr>
            <a:r>
              <a:rPr lang="ja-JP"/>
              <a:t>チーム編成</a:t>
            </a:r>
            <a:endParaRPr/>
          </a:p>
          <a:p>
            <a:pPr marL="742950" lvl="1" indent="-285750" algn="l" rtl="0">
              <a:spcBef>
                <a:spcPts val="476"/>
              </a:spcBef>
              <a:spcAft>
                <a:spcPts val="0"/>
              </a:spcAft>
              <a:buClr>
                <a:schemeClr val="dk1"/>
              </a:buClr>
              <a:buSzPct val="100000"/>
              <a:buFont typeface="Arial"/>
              <a:buChar char="–"/>
            </a:pPr>
            <a:r>
              <a:rPr lang="ja-JP"/>
              <a:t>標準化検討チーム</a:t>
            </a:r>
            <a:endParaRPr/>
          </a:p>
          <a:p>
            <a:pPr marL="1143000" lvl="2" indent="-228600" algn="l" rtl="0">
              <a:spcBef>
                <a:spcPts val="408"/>
              </a:spcBef>
              <a:spcAft>
                <a:spcPts val="0"/>
              </a:spcAft>
              <a:buClr>
                <a:schemeClr val="dk1"/>
              </a:buClr>
              <a:buSzPct val="100000"/>
              <a:buFont typeface="Arial"/>
              <a:buChar char="•"/>
            </a:pPr>
            <a:r>
              <a:rPr lang="ja-JP"/>
              <a:t>研修企画、ガイドライン策定、授業配信環境整備・高度化等、学内横断的な部分を取り纏める</a:t>
            </a:r>
            <a:endParaRPr/>
          </a:p>
          <a:p>
            <a:pPr marL="742950" lvl="1" indent="-285750" algn="l" rtl="0">
              <a:spcBef>
                <a:spcPts val="476"/>
              </a:spcBef>
              <a:spcAft>
                <a:spcPts val="0"/>
              </a:spcAft>
              <a:buClr>
                <a:schemeClr val="dk1"/>
              </a:buClr>
              <a:buSzPct val="100000"/>
              <a:buFont typeface="Arial"/>
              <a:buChar char="–"/>
            </a:pPr>
            <a:r>
              <a:rPr lang="ja-JP"/>
              <a:t>調査研究チーム</a:t>
            </a:r>
            <a:endParaRPr/>
          </a:p>
          <a:p>
            <a:pPr marL="1143000" lvl="2" indent="-228600" algn="l" rtl="0">
              <a:spcBef>
                <a:spcPts val="408"/>
              </a:spcBef>
              <a:spcAft>
                <a:spcPts val="0"/>
              </a:spcAft>
              <a:buClr>
                <a:schemeClr val="dk1"/>
              </a:buClr>
              <a:buSzPct val="100000"/>
              <a:buFont typeface="Arial"/>
              <a:buChar char="•"/>
            </a:pPr>
            <a:r>
              <a:rPr lang="ja-JP"/>
              <a:t>遠隔授業の効果を高めるため、ノウハウを集約したナレッジベースの構築・運用を行う。</a:t>
            </a:r>
            <a:endParaRPr/>
          </a:p>
          <a:p>
            <a:pPr marL="1143000" lvl="2" indent="-228600" algn="l" rtl="0">
              <a:spcBef>
                <a:spcPts val="408"/>
              </a:spcBef>
              <a:spcAft>
                <a:spcPts val="0"/>
              </a:spcAft>
              <a:buClr>
                <a:schemeClr val="dk1"/>
              </a:buClr>
              <a:buSzPct val="100000"/>
              <a:buFont typeface="Arial"/>
              <a:buChar char="•"/>
            </a:pPr>
            <a:r>
              <a:rPr lang="ja-JP"/>
              <a:t>先端テクノロジーの利活用についてもその方策を検討する。</a:t>
            </a:r>
            <a:endParaRPr/>
          </a:p>
        </p:txBody>
      </p:sp>
      <p:sp>
        <p:nvSpPr>
          <p:cNvPr id="331" name="Google Shape;331;p3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44</a:t>
            </a:fld>
            <a:endParaRPr/>
          </a:p>
        </p:txBody>
      </p:sp>
      <p:sp>
        <p:nvSpPr>
          <p:cNvPr id="332" name="Google Shape;332;p31"/>
          <p:cNvSpPr txBox="1"/>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sz="3200">
                <a:solidFill>
                  <a:schemeClr val="lt1"/>
                </a:solidFill>
                <a:latin typeface="Arial"/>
                <a:ea typeface="Arial"/>
                <a:cs typeface="Arial"/>
                <a:sym typeface="Arial"/>
              </a:rPr>
              <a:t>遠隔教育標準化分科会</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2"/>
          <p:cNvSpPr txBox="1">
            <a:spLocks noGrp="1"/>
          </p:cNvSpPr>
          <p:nvPr>
            <p:ph type="body" idx="1"/>
          </p:nvPr>
        </p:nvSpPr>
        <p:spPr>
          <a:xfrm>
            <a:off x="457199" y="1196752"/>
            <a:ext cx="8440057" cy="492941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ct val="100000"/>
              <a:buFont typeface="Arial"/>
              <a:buChar char="•"/>
            </a:pPr>
            <a:r>
              <a:rPr lang="ja-JP"/>
              <a:t>令和</a:t>
            </a:r>
            <a:r>
              <a:rPr lang="en-US" altLang="ja-JP" dirty="0"/>
              <a:t>5</a:t>
            </a:r>
            <a:r>
              <a:rPr lang="ja-JP"/>
              <a:t>年度前期の成果</a:t>
            </a:r>
            <a:endParaRPr dirty="0"/>
          </a:p>
          <a:p>
            <a:pPr marL="971550" lvl="1" indent="-514350" algn="l" rtl="0">
              <a:spcBef>
                <a:spcPts val="518"/>
              </a:spcBef>
              <a:spcAft>
                <a:spcPts val="0"/>
              </a:spcAft>
              <a:buClr>
                <a:schemeClr val="dk1"/>
              </a:buClr>
              <a:buSzPct val="100000"/>
              <a:buFont typeface="Arial"/>
              <a:buAutoNum type="arabicPeriod"/>
            </a:pPr>
            <a:r>
              <a:rPr lang="ja-JP" altLang="en-US"/>
              <a:t>「生成系</a:t>
            </a:r>
            <a:r>
              <a:rPr lang="en-US" altLang="ja-JP" dirty="0"/>
              <a:t>AI</a:t>
            </a:r>
            <a:r>
              <a:rPr lang="ja-JP" altLang="en-US"/>
              <a:t>の利用に関する留意事項」の策定</a:t>
            </a:r>
            <a:endParaRPr dirty="0"/>
          </a:p>
          <a:p>
            <a:pPr marL="971550" lvl="1" indent="-514350" algn="l" rtl="0">
              <a:spcBef>
                <a:spcPts val="518"/>
              </a:spcBef>
              <a:spcAft>
                <a:spcPts val="0"/>
              </a:spcAft>
              <a:buClr>
                <a:schemeClr val="dk1"/>
              </a:buClr>
              <a:buSzPct val="100000"/>
              <a:buFont typeface="Arial"/>
              <a:buAutoNum type="arabicPeriod"/>
            </a:pPr>
            <a:r>
              <a:rPr lang="ja-JP" altLang="en-US"/>
              <a:t>先端テクノロジーの利活用のテーマに対する試用・調査等の実施</a:t>
            </a:r>
            <a:endParaRPr dirty="0"/>
          </a:p>
          <a:p>
            <a:pPr marL="971550" lvl="1" indent="-349885" algn="l" rtl="0">
              <a:spcBef>
                <a:spcPts val="518"/>
              </a:spcBef>
              <a:spcAft>
                <a:spcPts val="0"/>
              </a:spcAft>
              <a:buClr>
                <a:schemeClr val="dk1"/>
              </a:buClr>
              <a:buSzPct val="100000"/>
              <a:buFont typeface="Arial"/>
              <a:buNone/>
            </a:pPr>
            <a:endParaRPr dirty="0"/>
          </a:p>
          <a:p>
            <a:pPr marL="800100" lvl="1">
              <a:spcBef>
                <a:spcPts val="592"/>
              </a:spcBef>
              <a:buSzPct val="100000"/>
              <a:buFont typeface="Arial"/>
              <a:buChar char="•"/>
            </a:pPr>
            <a:r>
              <a:rPr lang="ja-JP" altLang="en-US"/>
              <a:t>学生のオンライン授業アンケート実施</a:t>
            </a:r>
            <a:endParaRPr lang="en-US" altLang="ja-JP" dirty="0"/>
          </a:p>
          <a:p>
            <a:pPr marL="800100" lvl="1">
              <a:spcBef>
                <a:spcPts val="592"/>
              </a:spcBef>
              <a:buSzPct val="100000"/>
              <a:buFont typeface="Arial"/>
              <a:buChar char="•"/>
            </a:pPr>
            <a:r>
              <a:rPr lang="ja-JP" altLang="en-US"/>
              <a:t>オンライン授業ツール変更に伴う調査実施</a:t>
            </a:r>
            <a:endParaRPr lang="en-US" altLang="ja-JP" dirty="0"/>
          </a:p>
          <a:p>
            <a:pPr marL="800100" lvl="1">
              <a:spcBef>
                <a:spcPts val="592"/>
              </a:spcBef>
              <a:buSzPct val="100000"/>
              <a:buFont typeface="Arial"/>
              <a:buChar char="•"/>
            </a:pPr>
            <a:r>
              <a:rPr lang="ja-JP" altLang="en-US"/>
              <a:t>ナレッジ蓄積の促進・対策</a:t>
            </a:r>
            <a:endParaRPr dirty="0"/>
          </a:p>
        </p:txBody>
      </p:sp>
      <p:sp>
        <p:nvSpPr>
          <p:cNvPr id="338" name="Google Shape;338;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45</a:t>
            </a:fld>
            <a:endParaRPr/>
          </a:p>
        </p:txBody>
      </p:sp>
      <p:sp>
        <p:nvSpPr>
          <p:cNvPr id="339" name="Google Shape;339;p32"/>
          <p:cNvSpPr txBox="1"/>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sz="3200">
                <a:solidFill>
                  <a:schemeClr val="lt1"/>
                </a:solidFill>
                <a:latin typeface="Arial"/>
                <a:ea typeface="Arial"/>
                <a:cs typeface="Arial"/>
                <a:sym typeface="Arial"/>
              </a:rPr>
              <a:t>遠隔教育標準化分科会</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2"/>
          <p:cNvSpPr txBox="1">
            <a:spLocks noGrp="1"/>
          </p:cNvSpPr>
          <p:nvPr>
            <p:ph type="body" idx="1"/>
          </p:nvPr>
        </p:nvSpPr>
        <p:spPr>
          <a:xfrm>
            <a:off x="457200" y="1196752"/>
            <a:ext cx="8229600" cy="492941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ct val="100000"/>
              <a:buFont typeface="Arial"/>
              <a:buChar char="•"/>
            </a:pPr>
            <a:r>
              <a:rPr lang="ja-JP" altLang="en-US"/>
              <a:t>「生成系</a:t>
            </a:r>
            <a:r>
              <a:rPr lang="en-US" altLang="ja-JP" dirty="0"/>
              <a:t>AI</a:t>
            </a:r>
            <a:r>
              <a:rPr lang="ja-JP" altLang="en-US"/>
              <a:t>利用に関する留意事項」の策定</a:t>
            </a:r>
            <a:endParaRPr lang="en-US" altLang="ja-JP" dirty="0"/>
          </a:p>
          <a:p>
            <a:pPr marL="800100" lvl="1">
              <a:spcBef>
                <a:spcPts val="0"/>
              </a:spcBef>
              <a:buSzPct val="100000"/>
              <a:buFont typeface="Arial"/>
              <a:buChar char="•"/>
            </a:pPr>
            <a:r>
              <a:rPr lang="ja-JP" altLang="en-US"/>
              <a:t>学生向け・教員向けと、それぞれの観点で生成系</a:t>
            </a:r>
            <a:r>
              <a:rPr lang="en-US" altLang="ja-JP" dirty="0"/>
              <a:t>AI</a:t>
            </a:r>
            <a:r>
              <a:rPr lang="ja-JP" altLang="en-US"/>
              <a:t>を利用する際に留意すべき事柄をまとめたもの。</a:t>
            </a:r>
            <a:endParaRPr lang="en-US" altLang="ja-JP" dirty="0"/>
          </a:p>
          <a:p>
            <a:pPr marL="800100" lvl="1">
              <a:spcBef>
                <a:spcPts val="0"/>
              </a:spcBef>
              <a:buSzPct val="100000"/>
              <a:buFont typeface="Arial"/>
              <a:buChar char="•"/>
            </a:pPr>
            <a:r>
              <a:rPr lang="ja-JP" altLang="en-US"/>
              <a:t>学内で共有後、次年度は「学園生活ガイド」および「授業運用ガイドライン」へ項目追加する予定</a:t>
            </a:r>
            <a:endParaRPr lang="en-US" altLang="ja-JP" dirty="0"/>
          </a:p>
          <a:p>
            <a:pPr marL="800100" lvl="1">
              <a:spcBef>
                <a:spcPts val="0"/>
              </a:spcBef>
              <a:buSzPct val="100000"/>
              <a:buFont typeface="Arial"/>
              <a:buChar char="•"/>
            </a:pPr>
            <a:r>
              <a:rPr lang="ja-JP" altLang="en-US"/>
              <a:t>基本方針、継続的な見直しに関する事項、授業での利用に関する注意事項や生成系</a:t>
            </a:r>
            <a:r>
              <a:rPr lang="en-US" altLang="ja-JP" dirty="0"/>
              <a:t>AI</a:t>
            </a:r>
            <a:r>
              <a:rPr lang="ja-JP" altLang="en-US"/>
              <a:t>の利用が適しているケースと適していないケースを例示</a:t>
            </a:r>
            <a:endParaRPr dirty="0"/>
          </a:p>
        </p:txBody>
      </p:sp>
      <p:sp>
        <p:nvSpPr>
          <p:cNvPr id="338" name="Google Shape;338;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46</a:t>
            </a:fld>
            <a:endParaRPr/>
          </a:p>
        </p:txBody>
      </p:sp>
      <p:sp>
        <p:nvSpPr>
          <p:cNvPr id="339" name="Google Shape;339;p32"/>
          <p:cNvSpPr txBox="1"/>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sz="3200">
                <a:solidFill>
                  <a:schemeClr val="lt1"/>
                </a:solidFill>
                <a:latin typeface="Arial"/>
                <a:ea typeface="Arial"/>
                <a:cs typeface="Arial"/>
                <a:sym typeface="Arial"/>
              </a:rPr>
              <a:t>遠隔教育標準化分科会</a:t>
            </a:r>
            <a:endParaRPr/>
          </a:p>
        </p:txBody>
      </p:sp>
    </p:spTree>
    <p:extLst>
      <p:ext uri="{BB962C8B-B14F-4D97-AF65-F5344CB8AC3E}">
        <p14:creationId xmlns:p14="http://schemas.microsoft.com/office/powerpoint/2010/main" val="3250926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8" name="Google Shape;338;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47</a:t>
            </a:fld>
            <a:endParaRPr/>
          </a:p>
        </p:txBody>
      </p:sp>
      <p:sp>
        <p:nvSpPr>
          <p:cNvPr id="339" name="Google Shape;339;p32"/>
          <p:cNvSpPr txBox="1"/>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sz="3200">
                <a:solidFill>
                  <a:schemeClr val="lt1"/>
                </a:solidFill>
                <a:latin typeface="Arial"/>
                <a:ea typeface="Arial"/>
                <a:cs typeface="Arial"/>
                <a:sym typeface="Arial"/>
              </a:rPr>
              <a:t>遠隔教育標準化分科会</a:t>
            </a:r>
            <a:endParaRPr/>
          </a:p>
        </p:txBody>
      </p:sp>
      <p:sp>
        <p:nvSpPr>
          <p:cNvPr id="3" name="テキスト プレースホルダー 2">
            <a:extLst>
              <a:ext uri="{FF2B5EF4-FFF2-40B4-BE49-F238E27FC236}">
                <a16:creationId xmlns:a16="http://schemas.microsoft.com/office/drawing/2014/main" id="{43470637-9A3D-47A2-0F72-C7D55E546FE2}"/>
              </a:ext>
            </a:extLst>
          </p:cNvPr>
          <p:cNvSpPr>
            <a:spLocks noGrp="1"/>
          </p:cNvSpPr>
          <p:nvPr>
            <p:ph type="body" idx="1"/>
          </p:nvPr>
        </p:nvSpPr>
        <p:spPr/>
        <p:txBody>
          <a:bodyPr/>
          <a:lstStyle/>
          <a:p>
            <a:endParaRPr lang="ja-JP" altLang="en-US"/>
          </a:p>
        </p:txBody>
      </p:sp>
      <p:pic>
        <p:nvPicPr>
          <p:cNvPr id="4" name="図 3">
            <a:extLst>
              <a:ext uri="{FF2B5EF4-FFF2-40B4-BE49-F238E27FC236}">
                <a16:creationId xmlns:a16="http://schemas.microsoft.com/office/drawing/2014/main" id="{83502267-4A92-0542-EBB9-721D06D178CF}"/>
              </a:ext>
            </a:extLst>
          </p:cNvPr>
          <p:cNvPicPr>
            <a:picLocks noChangeAspect="1"/>
          </p:cNvPicPr>
          <p:nvPr/>
        </p:nvPicPr>
        <p:blipFill>
          <a:blip r:embed="rId3"/>
          <a:stretch>
            <a:fillRect/>
          </a:stretch>
        </p:blipFill>
        <p:spPr>
          <a:xfrm>
            <a:off x="290944" y="1158087"/>
            <a:ext cx="4173561" cy="5322669"/>
          </a:xfrm>
          <a:prstGeom prst="rect">
            <a:avLst/>
          </a:prstGeom>
        </p:spPr>
      </p:pic>
      <p:pic>
        <p:nvPicPr>
          <p:cNvPr id="5" name="図 4">
            <a:extLst>
              <a:ext uri="{FF2B5EF4-FFF2-40B4-BE49-F238E27FC236}">
                <a16:creationId xmlns:a16="http://schemas.microsoft.com/office/drawing/2014/main" id="{586EB89E-02F4-0A25-C5E5-478D1D1D4A9D}"/>
              </a:ext>
            </a:extLst>
          </p:cNvPr>
          <p:cNvPicPr>
            <a:picLocks noChangeAspect="1"/>
          </p:cNvPicPr>
          <p:nvPr/>
        </p:nvPicPr>
        <p:blipFill>
          <a:blip r:embed="rId4"/>
          <a:stretch>
            <a:fillRect/>
          </a:stretch>
        </p:blipFill>
        <p:spPr>
          <a:xfrm>
            <a:off x="4492215" y="1116300"/>
            <a:ext cx="4388550" cy="5204801"/>
          </a:xfrm>
          <a:prstGeom prst="rect">
            <a:avLst/>
          </a:prstGeom>
        </p:spPr>
      </p:pic>
      <p:cxnSp>
        <p:nvCxnSpPr>
          <p:cNvPr id="7" name="直線コネクタ 6">
            <a:extLst>
              <a:ext uri="{FF2B5EF4-FFF2-40B4-BE49-F238E27FC236}">
                <a16:creationId xmlns:a16="http://schemas.microsoft.com/office/drawing/2014/main" id="{8A537CF3-4C8F-B25D-E343-D41D6D3971EB}"/>
              </a:ext>
            </a:extLst>
          </p:cNvPr>
          <p:cNvCxnSpPr/>
          <p:nvPr/>
        </p:nvCxnSpPr>
        <p:spPr>
          <a:xfrm>
            <a:off x="4508047" y="1101786"/>
            <a:ext cx="0" cy="560517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22887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2"/>
          <p:cNvSpPr txBox="1">
            <a:spLocks noGrp="1"/>
          </p:cNvSpPr>
          <p:nvPr>
            <p:ph type="body" idx="1"/>
          </p:nvPr>
        </p:nvSpPr>
        <p:spPr>
          <a:xfrm>
            <a:off x="457200" y="1196752"/>
            <a:ext cx="8229600" cy="5048473"/>
          </a:xfrm>
          <a:prstGeom prst="rect">
            <a:avLst/>
          </a:prstGeom>
          <a:noFill/>
          <a:ln>
            <a:noFill/>
          </a:ln>
        </p:spPr>
        <p:txBody>
          <a:bodyPr spcFirstLastPara="1" wrap="square" lIns="91425" tIns="45700" rIns="91425" bIns="45700" anchor="t" anchorCtr="0">
            <a:normAutofit/>
          </a:bodyPr>
          <a:lstStyle/>
          <a:p>
            <a:pPr marL="342900">
              <a:spcBef>
                <a:spcPts val="0"/>
              </a:spcBef>
              <a:buSzPct val="100000"/>
            </a:pPr>
            <a:r>
              <a:rPr lang="ja-JP" altLang="en-US"/>
              <a:t>先端テクノロジーの利活用のテーマに対する試用・調査等の実施</a:t>
            </a:r>
          </a:p>
          <a:p>
            <a:pPr marL="342900" lvl="0" indent="-342900" algn="l" rtl="0">
              <a:spcBef>
                <a:spcPts val="0"/>
              </a:spcBef>
              <a:spcAft>
                <a:spcPts val="0"/>
              </a:spcAft>
              <a:buClr>
                <a:schemeClr val="dk1"/>
              </a:buClr>
              <a:buSzPct val="100000"/>
              <a:buFont typeface="Arial"/>
              <a:buChar char="•"/>
            </a:pPr>
            <a:endParaRPr lang="ja-JP" altLang="en-US"/>
          </a:p>
          <a:p>
            <a:pPr marL="971550" lvl="1" indent="-514350" algn="l" rtl="0">
              <a:spcBef>
                <a:spcPts val="518"/>
              </a:spcBef>
              <a:spcAft>
                <a:spcPts val="0"/>
              </a:spcAft>
              <a:buClr>
                <a:schemeClr val="dk1"/>
              </a:buClr>
              <a:buSzPct val="100000"/>
              <a:buFont typeface="Arial"/>
              <a:buAutoNum type="arabicPeriod"/>
            </a:pPr>
            <a:r>
              <a:rPr lang="en" altLang="ja-JP" dirty="0" err="1"/>
              <a:t>Github</a:t>
            </a:r>
            <a:r>
              <a:rPr lang="en" altLang="ja-JP" dirty="0"/>
              <a:t> Classroom </a:t>
            </a:r>
            <a:r>
              <a:rPr lang="ja-JP" altLang="en-US"/>
              <a:t>を使ったオンライン課題確認システムの運用 </a:t>
            </a:r>
            <a:endParaRPr lang="en-US" altLang="ja-JP" dirty="0"/>
          </a:p>
          <a:p>
            <a:pPr marL="971550" lvl="1" indent="-514350" algn="l" rtl="0">
              <a:spcBef>
                <a:spcPts val="518"/>
              </a:spcBef>
              <a:spcAft>
                <a:spcPts val="0"/>
              </a:spcAft>
              <a:buClr>
                <a:schemeClr val="dk1"/>
              </a:buClr>
              <a:buSzPct val="100000"/>
              <a:buFont typeface="Arial"/>
              <a:buAutoNum type="arabicPeriod"/>
            </a:pPr>
            <a:r>
              <a:rPr lang="en" altLang="ja-JP" dirty="0"/>
              <a:t>TOPSIC</a:t>
            </a:r>
            <a:r>
              <a:rPr lang="ja-JP" altLang="en-US"/>
              <a:t>の試験導入</a:t>
            </a:r>
          </a:p>
          <a:p>
            <a:pPr marL="971550" lvl="1" indent="-514350" algn="l" rtl="0">
              <a:spcBef>
                <a:spcPts val="518"/>
              </a:spcBef>
              <a:spcAft>
                <a:spcPts val="0"/>
              </a:spcAft>
              <a:buClr>
                <a:schemeClr val="dk1"/>
              </a:buClr>
              <a:buSzPct val="100000"/>
              <a:buFont typeface="Arial"/>
              <a:buAutoNum type="arabicPeriod"/>
            </a:pPr>
            <a:r>
              <a:rPr lang="en" altLang="ja-JP" dirty="0"/>
              <a:t>Track Training</a:t>
            </a:r>
            <a:r>
              <a:rPr lang="ja-JP" altLang="en-US"/>
              <a:t>の導入検討</a:t>
            </a:r>
          </a:p>
          <a:p>
            <a:pPr marL="971550" lvl="1" indent="-514350" algn="l" rtl="0">
              <a:spcBef>
                <a:spcPts val="518"/>
              </a:spcBef>
              <a:spcAft>
                <a:spcPts val="0"/>
              </a:spcAft>
              <a:buClr>
                <a:schemeClr val="dk1"/>
              </a:buClr>
              <a:buSzPct val="100000"/>
              <a:buFont typeface="Arial"/>
              <a:buAutoNum type="arabicPeriod"/>
            </a:pPr>
            <a:r>
              <a:rPr lang="ja-JP" altLang="en-US"/>
              <a:t>教員向け</a:t>
            </a:r>
            <a:r>
              <a:rPr lang="en" altLang="ja-JP" dirty="0"/>
              <a:t>ChatGPT</a:t>
            </a:r>
            <a:r>
              <a:rPr lang="ja-JP" altLang="en-US"/>
              <a:t>を使った教育事務業務の効率化</a:t>
            </a:r>
          </a:p>
          <a:p>
            <a:pPr marL="971550" lvl="1" indent="-514350">
              <a:spcBef>
                <a:spcPts val="518"/>
              </a:spcBef>
              <a:buSzPct val="100000"/>
              <a:buFont typeface="Arial"/>
              <a:buAutoNum type="arabicPeriod"/>
            </a:pPr>
            <a:r>
              <a:rPr lang="en" altLang="ja-JP" dirty="0"/>
              <a:t>NFT</a:t>
            </a:r>
            <a:r>
              <a:rPr lang="ja-JP" altLang="en"/>
              <a:t>（</a:t>
            </a:r>
            <a:r>
              <a:rPr lang="ja-JP" altLang="en-US"/>
              <a:t>バッジ）を利用した学習成果の見える化 </a:t>
            </a:r>
          </a:p>
        </p:txBody>
      </p:sp>
      <p:sp>
        <p:nvSpPr>
          <p:cNvPr id="338" name="Google Shape;338;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48</a:t>
            </a:fld>
            <a:endParaRPr/>
          </a:p>
        </p:txBody>
      </p:sp>
      <p:sp>
        <p:nvSpPr>
          <p:cNvPr id="339" name="Google Shape;339;p32"/>
          <p:cNvSpPr txBox="1"/>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sz="3200">
                <a:solidFill>
                  <a:schemeClr val="lt1"/>
                </a:solidFill>
                <a:latin typeface="Arial"/>
                <a:ea typeface="Arial"/>
                <a:cs typeface="Arial"/>
                <a:sym typeface="Arial"/>
              </a:rPr>
              <a:t>遠隔教育標準化分科会</a:t>
            </a:r>
            <a:endParaRPr/>
          </a:p>
        </p:txBody>
      </p:sp>
    </p:spTree>
    <p:extLst>
      <p:ext uri="{BB962C8B-B14F-4D97-AF65-F5344CB8AC3E}">
        <p14:creationId xmlns:p14="http://schemas.microsoft.com/office/powerpoint/2010/main" val="30064174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2"/>
          <p:cNvSpPr txBox="1">
            <a:spLocks noGrp="1"/>
          </p:cNvSpPr>
          <p:nvPr>
            <p:ph type="body" idx="1"/>
          </p:nvPr>
        </p:nvSpPr>
        <p:spPr>
          <a:xfrm>
            <a:off x="457200" y="1196753"/>
            <a:ext cx="8229600" cy="1038448"/>
          </a:xfrm>
          <a:prstGeom prst="rect">
            <a:avLst/>
          </a:prstGeom>
          <a:noFill/>
          <a:ln>
            <a:noFill/>
          </a:ln>
        </p:spPr>
        <p:txBody>
          <a:bodyPr spcFirstLastPara="1" wrap="square" lIns="91425" tIns="45700" rIns="91425" bIns="45700" anchor="t" anchorCtr="0">
            <a:normAutofit lnSpcReduction="10000"/>
          </a:bodyPr>
          <a:lstStyle/>
          <a:p>
            <a:pPr marL="342900">
              <a:spcBef>
                <a:spcPts val="0"/>
              </a:spcBef>
              <a:buSzPct val="100000"/>
            </a:pPr>
            <a:r>
              <a:rPr lang="en" altLang="ja-JP" dirty="0" err="1"/>
              <a:t>Github</a:t>
            </a:r>
            <a:r>
              <a:rPr lang="en" altLang="ja-JP" dirty="0"/>
              <a:t> Classroom </a:t>
            </a:r>
            <a:r>
              <a:rPr lang="ja-JP" altLang="en-US"/>
              <a:t>を使ったオンライン課題確認システムの運用</a:t>
            </a:r>
          </a:p>
        </p:txBody>
      </p:sp>
      <p:sp>
        <p:nvSpPr>
          <p:cNvPr id="338" name="Google Shape;338;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49</a:t>
            </a:fld>
            <a:endParaRPr/>
          </a:p>
        </p:txBody>
      </p:sp>
      <p:sp>
        <p:nvSpPr>
          <p:cNvPr id="339" name="Google Shape;339;p32"/>
          <p:cNvSpPr txBox="1"/>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sz="3200">
                <a:solidFill>
                  <a:schemeClr val="lt1"/>
                </a:solidFill>
                <a:latin typeface="Arial"/>
                <a:ea typeface="Arial"/>
                <a:cs typeface="Arial"/>
                <a:sym typeface="Arial"/>
              </a:rPr>
              <a:t>遠隔教育標準化分科会</a:t>
            </a:r>
            <a:endParaRPr/>
          </a:p>
        </p:txBody>
      </p:sp>
      <p:pic>
        <p:nvPicPr>
          <p:cNvPr id="2" name="図 1" descr="グラフィカル ユーザー インターフェイス, テキスト, アプリケーション, メール&#10;&#10;自動的に生成された説明">
            <a:extLst>
              <a:ext uri="{FF2B5EF4-FFF2-40B4-BE49-F238E27FC236}">
                <a16:creationId xmlns:a16="http://schemas.microsoft.com/office/drawing/2014/main" id="{242BC20D-E7DE-3BEE-0873-B92160DD43B4}"/>
              </a:ext>
            </a:extLst>
          </p:cNvPr>
          <p:cNvPicPr>
            <a:picLocks noChangeAspect="1"/>
          </p:cNvPicPr>
          <p:nvPr/>
        </p:nvPicPr>
        <p:blipFill>
          <a:blip r:embed="rId3"/>
          <a:stretch>
            <a:fillRect/>
          </a:stretch>
        </p:blipFill>
        <p:spPr>
          <a:xfrm>
            <a:off x="570184" y="2235200"/>
            <a:ext cx="8192811" cy="4434159"/>
          </a:xfrm>
          <a:prstGeom prst="rect">
            <a:avLst/>
          </a:prstGeom>
          <a:ln>
            <a:solidFill>
              <a:schemeClr val="accent1"/>
            </a:solidFill>
          </a:ln>
        </p:spPr>
      </p:pic>
    </p:spTree>
    <p:extLst>
      <p:ext uri="{BB962C8B-B14F-4D97-AF65-F5344CB8AC3E}">
        <p14:creationId xmlns:p14="http://schemas.microsoft.com/office/powerpoint/2010/main" val="79873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2109305454"/>
              </p:ext>
            </p:extLst>
          </p:nvPr>
        </p:nvGraphicFramePr>
        <p:xfrm>
          <a:off x="611560" y="796752"/>
          <a:ext cx="8291513" cy="4824226"/>
        </p:xfrm>
        <a:graphic>
          <a:graphicData uri="http://schemas.openxmlformats.org/drawingml/2006/table">
            <a:tbl>
              <a:tblPr firstRow="1" bandRow="1">
                <a:tableStyleId>{5C22544A-7EE6-4342-B048-85BDC9FD1C3A}</a:tableStyleId>
              </a:tblPr>
              <a:tblGrid>
                <a:gridCol w="8291513">
                  <a:extLst>
                    <a:ext uri="{9D8B030D-6E8A-4147-A177-3AD203B41FA5}">
                      <a16:colId xmlns:a16="http://schemas.microsoft.com/office/drawing/2014/main" val="20000"/>
                    </a:ext>
                  </a:extLst>
                </a:gridCol>
              </a:tblGrid>
              <a:tr h="11593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4400" b="0" dirty="0"/>
                        <a:t>報告内容</a:t>
                      </a:r>
                      <a:endParaRPr kumimoji="1" lang="ja-JP" altLang="en-US" sz="4400" b="0" dirty="0"/>
                    </a:p>
                  </a:txBody>
                  <a:tcPr anchor="ctr">
                    <a:solidFill>
                      <a:srgbClr val="4F81BD"/>
                    </a:solidFill>
                  </a:tcPr>
                </a:tc>
                <a:extLst>
                  <a:ext uri="{0D108BD9-81ED-4DB2-BD59-A6C34878D82A}">
                    <a16:rowId xmlns:a16="http://schemas.microsoft.com/office/drawing/2014/main" val="10000"/>
                  </a:ext>
                </a:extLst>
              </a:tr>
              <a:tr h="896882">
                <a:tc>
                  <a:txBody>
                    <a:bodyPr/>
                    <a:lstStyle/>
                    <a:p>
                      <a:pPr marL="514350" indent="-514350">
                        <a:buFont typeface="+mj-lt"/>
                        <a:buAutoNum type="arabicPeriod"/>
                      </a:pPr>
                      <a:r>
                        <a:rPr kumimoji="1" lang="ja-JP" altLang="en-US" sz="2800" dirty="0"/>
                        <a:t>学校の近況</a:t>
                      </a:r>
                      <a:endParaRPr kumimoji="1" lang="en-US" altLang="ja-JP" sz="2800" dirty="0"/>
                    </a:p>
                  </a:txBody>
                  <a:tcPr anchor="ctr">
                    <a:solidFill>
                      <a:srgbClr val="D0D8E8"/>
                    </a:solidFill>
                  </a:tcPr>
                </a:tc>
                <a:extLst>
                  <a:ext uri="{0D108BD9-81ED-4DB2-BD59-A6C34878D82A}">
                    <a16:rowId xmlns:a16="http://schemas.microsoft.com/office/drawing/2014/main" val="10001"/>
                  </a:ext>
                </a:extLst>
              </a:tr>
              <a:tr h="2768042">
                <a:tc>
                  <a:txBody>
                    <a:bodyPr/>
                    <a:lstStyle/>
                    <a:p>
                      <a:pPr marL="514350" indent="-514350">
                        <a:buFont typeface="+mj-lt"/>
                        <a:buAutoNum type="arabicPeriod" startAt="2"/>
                      </a:pPr>
                      <a:r>
                        <a:rPr lang="ja-JP" altLang="en-US" sz="2800" dirty="0"/>
                        <a:t>教育重点項目（中間報告）</a:t>
                      </a:r>
                      <a:endParaRPr lang="en-US" altLang="ja-JP" sz="2800" dirty="0"/>
                    </a:p>
                    <a:p>
                      <a:pPr marL="457200" lvl="1" indent="0">
                        <a:buFont typeface="+mj-ea"/>
                        <a:buNone/>
                      </a:pPr>
                      <a:r>
                        <a:rPr lang="ja-JP" altLang="en-US" sz="2400" dirty="0">
                          <a:latin typeface="+mn-ea"/>
                          <a:ea typeface="+mn-ea"/>
                        </a:rPr>
                        <a:t>１）ＮＥＸＴ１０「日本電子専門学校のさらなる伸張」</a:t>
                      </a:r>
                      <a:endParaRPr lang="en-US" altLang="ja-JP" sz="2400" dirty="0">
                        <a:latin typeface="+mn-ea"/>
                        <a:ea typeface="+mn-ea"/>
                      </a:endParaRPr>
                    </a:p>
                    <a:p>
                      <a:r>
                        <a:rPr kumimoji="1" lang="ja-JP" altLang="en-US" sz="1800" kern="1200" dirty="0">
                          <a:solidFill>
                            <a:schemeClr val="dk1"/>
                          </a:solidFill>
                          <a:effectLst/>
                          <a:latin typeface="+mn-ea"/>
                          <a:ea typeface="+mn-ea"/>
                          <a:cs typeface="+mn-cs"/>
                        </a:rPr>
                        <a:t>　　　　</a:t>
                      </a:r>
                      <a:r>
                        <a:rPr kumimoji="1" lang="ja-JP" altLang="en-US" sz="1800" b="0" kern="1200" dirty="0">
                          <a:solidFill>
                            <a:schemeClr val="dk1"/>
                          </a:solidFill>
                          <a:effectLst/>
                          <a:latin typeface="+mn-ea"/>
                          <a:ea typeface="+mn-ea"/>
                          <a:cs typeface="+mn-cs"/>
                        </a:rPr>
                        <a:t>（１）</a:t>
                      </a:r>
                      <a:r>
                        <a:rPr kumimoji="1" lang="ja-JP" altLang="ja-JP" sz="1800" b="0" kern="1200" dirty="0">
                          <a:solidFill>
                            <a:schemeClr val="dk1"/>
                          </a:solidFill>
                          <a:effectLst/>
                          <a:latin typeface="+mn-ea"/>
                          <a:ea typeface="+mn-ea"/>
                          <a:cs typeface="+mn-cs"/>
                        </a:rPr>
                        <a:t>「建学の精神」の実現に向けた「教育の質の保証・向上」</a:t>
                      </a:r>
                    </a:p>
                    <a:p>
                      <a:r>
                        <a:rPr kumimoji="1" lang="ja-JP" altLang="ja-JP" sz="1800" b="0" kern="1200" dirty="0">
                          <a:solidFill>
                            <a:schemeClr val="dk1"/>
                          </a:solidFill>
                          <a:effectLst/>
                          <a:latin typeface="+mn-ea"/>
                          <a:ea typeface="+mn-ea"/>
                          <a:cs typeface="+mn-cs"/>
                        </a:rPr>
                        <a:t>　</a:t>
                      </a:r>
                      <a:r>
                        <a:rPr kumimoji="1" lang="ja-JP" altLang="en-US" sz="1800" b="0" kern="1200" dirty="0">
                          <a:solidFill>
                            <a:schemeClr val="dk1"/>
                          </a:solidFill>
                          <a:effectLst/>
                          <a:latin typeface="+mn-ea"/>
                          <a:ea typeface="+mn-ea"/>
                          <a:cs typeface="+mn-cs"/>
                        </a:rPr>
                        <a:t>　　　（２）</a:t>
                      </a:r>
                      <a:r>
                        <a:rPr kumimoji="1" lang="ja-JP" altLang="ja-JP" sz="1800" b="0" kern="1200" dirty="0">
                          <a:solidFill>
                            <a:schemeClr val="dk1"/>
                          </a:solidFill>
                          <a:effectLst/>
                          <a:latin typeface="+mn-ea"/>
                          <a:ea typeface="+mn-ea"/>
                          <a:cs typeface="+mn-cs"/>
                        </a:rPr>
                        <a:t>学生主導で社会人基礎力を養うキャリア教育の充実</a:t>
                      </a:r>
                    </a:p>
                    <a:p>
                      <a:r>
                        <a:rPr kumimoji="1" lang="ja-JP" altLang="ja-JP" sz="1800" b="0" kern="1200" dirty="0">
                          <a:solidFill>
                            <a:schemeClr val="dk1"/>
                          </a:solidFill>
                          <a:effectLst/>
                          <a:latin typeface="+mn-ea"/>
                          <a:ea typeface="+mn-ea"/>
                          <a:cs typeface="+mn-cs"/>
                        </a:rPr>
                        <a:t>　</a:t>
                      </a:r>
                      <a:r>
                        <a:rPr kumimoji="1" lang="ja-JP" altLang="en-US" sz="1800" b="0" kern="1200" dirty="0">
                          <a:solidFill>
                            <a:schemeClr val="dk1"/>
                          </a:solidFill>
                          <a:effectLst/>
                          <a:latin typeface="+mn-ea"/>
                          <a:ea typeface="+mn-ea"/>
                          <a:cs typeface="+mn-cs"/>
                        </a:rPr>
                        <a:t>　　　（３）</a:t>
                      </a:r>
                      <a:r>
                        <a:rPr kumimoji="1" lang="ja-JP" altLang="ja-JP" sz="1800" b="0" kern="1200" dirty="0">
                          <a:solidFill>
                            <a:schemeClr val="dk1"/>
                          </a:solidFill>
                          <a:effectLst/>
                          <a:latin typeface="+mn-ea"/>
                          <a:ea typeface="+mn-ea"/>
                          <a:cs typeface="+mn-cs"/>
                        </a:rPr>
                        <a:t>新設学科開発フレームを活用した調査・検討</a:t>
                      </a:r>
                    </a:p>
                    <a:p>
                      <a:r>
                        <a:rPr kumimoji="1" lang="ja-JP" altLang="ja-JP" sz="1800" b="0" kern="1200" dirty="0">
                          <a:solidFill>
                            <a:schemeClr val="dk1"/>
                          </a:solidFill>
                          <a:effectLst/>
                          <a:latin typeface="+mn-ea"/>
                          <a:ea typeface="+mn-ea"/>
                          <a:cs typeface="+mn-cs"/>
                        </a:rPr>
                        <a:t>　</a:t>
                      </a:r>
                      <a:r>
                        <a:rPr kumimoji="1" lang="ja-JP" altLang="en-US" sz="1800" b="0" kern="1200" dirty="0">
                          <a:solidFill>
                            <a:schemeClr val="dk1"/>
                          </a:solidFill>
                          <a:effectLst/>
                          <a:latin typeface="+mn-ea"/>
                          <a:ea typeface="+mn-ea"/>
                          <a:cs typeface="+mn-cs"/>
                        </a:rPr>
                        <a:t>　　　（４）</a:t>
                      </a:r>
                      <a:r>
                        <a:rPr kumimoji="1" lang="ja-JP" altLang="ja-JP" sz="1800" b="0" kern="1200" dirty="0">
                          <a:solidFill>
                            <a:schemeClr val="dk1"/>
                          </a:solidFill>
                          <a:effectLst/>
                          <a:latin typeface="+mn-ea"/>
                          <a:ea typeface="+mn-ea"/>
                          <a:cs typeface="+mn-cs"/>
                        </a:rPr>
                        <a:t>遠隔授業の標準化・質保証と先端テクノロジーの利活用</a:t>
                      </a:r>
                      <a:endParaRPr lang="ja-JP" altLang="en-US" sz="4400" b="0" dirty="0">
                        <a:latin typeface="+mn-ea"/>
                        <a:ea typeface="+mn-ea"/>
                      </a:endParaRPr>
                    </a:p>
                    <a:p>
                      <a:pPr marL="457200" lvl="1" indent="0">
                        <a:buFont typeface="+mj-ea"/>
                        <a:buNone/>
                      </a:pPr>
                      <a:r>
                        <a:rPr lang="ja-JP" altLang="en-US" sz="2400" dirty="0">
                          <a:latin typeface="+mn-ea"/>
                          <a:ea typeface="+mn-ea"/>
                        </a:rPr>
                        <a:t>２）クリエイター教育</a:t>
                      </a:r>
                      <a:r>
                        <a:rPr lang="en-US" altLang="ja-JP" sz="2400" dirty="0">
                          <a:latin typeface="+mn-ea"/>
                          <a:ea typeface="+mn-ea"/>
                        </a:rPr>
                        <a:t>/</a:t>
                      </a:r>
                      <a:r>
                        <a:rPr lang="ja-JP" altLang="en-US" sz="2400" dirty="0">
                          <a:latin typeface="+mn-ea"/>
                          <a:ea typeface="+mn-ea"/>
                        </a:rPr>
                        <a:t>エンジニア教育の重点項目</a:t>
                      </a:r>
                      <a:br>
                        <a:rPr lang="en-US" altLang="ja-JP" sz="2400" dirty="0"/>
                      </a:br>
                      <a:r>
                        <a:rPr lang="ja-JP" altLang="en-US" sz="2400" dirty="0"/>
                        <a:t>　</a:t>
                      </a:r>
                      <a:endParaRPr lang="ja-JP" altLang="en-US" sz="1800" b="1" dirty="0"/>
                    </a:p>
                  </a:txBody>
                  <a:tcPr anchor="ctr">
                    <a:solidFill>
                      <a:srgbClr val="D0D8E8"/>
                    </a:solidFill>
                  </a:tcPr>
                </a:tc>
                <a:extLst>
                  <a:ext uri="{0D108BD9-81ED-4DB2-BD59-A6C34878D82A}">
                    <a16:rowId xmlns:a16="http://schemas.microsoft.com/office/drawing/2014/main" val="10002"/>
                  </a:ext>
                </a:extLst>
              </a:tr>
            </a:tbl>
          </a:graphicData>
        </a:graphic>
      </p:graphicFrame>
      <p:sp>
        <p:nvSpPr>
          <p:cNvPr id="4" name="スライド番号プレースホルダー 3"/>
          <p:cNvSpPr>
            <a:spLocks noGrp="1"/>
          </p:cNvSpPr>
          <p:nvPr>
            <p:ph type="sldNum" sz="quarter" idx="12"/>
          </p:nvPr>
        </p:nvSpPr>
        <p:spPr/>
        <p:txBody>
          <a:bodyPr/>
          <a:lstStyle/>
          <a:p>
            <a:fld id="{3207A9CE-B2CA-4A5D-B2B7-D4E3F5561485}" type="slidenum">
              <a:rPr lang="en-US" altLang="ja-JP" smtClean="0"/>
              <a:pPr/>
              <a:t>5</a:t>
            </a:fld>
            <a:endParaRPr lang="en-US" altLang="ja-JP"/>
          </a:p>
        </p:txBody>
      </p:sp>
    </p:spTree>
    <p:extLst>
      <p:ext uri="{BB962C8B-B14F-4D97-AF65-F5344CB8AC3E}">
        <p14:creationId xmlns:p14="http://schemas.microsoft.com/office/powerpoint/2010/main" val="37692460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2"/>
          <p:cNvSpPr txBox="1">
            <a:spLocks noGrp="1"/>
          </p:cNvSpPr>
          <p:nvPr>
            <p:ph type="body" idx="1"/>
          </p:nvPr>
        </p:nvSpPr>
        <p:spPr>
          <a:xfrm>
            <a:off x="457200" y="1196753"/>
            <a:ext cx="8229600" cy="648072"/>
          </a:xfrm>
          <a:prstGeom prst="rect">
            <a:avLst/>
          </a:prstGeom>
          <a:noFill/>
          <a:ln>
            <a:noFill/>
          </a:ln>
        </p:spPr>
        <p:txBody>
          <a:bodyPr spcFirstLastPara="1" wrap="square" lIns="91425" tIns="45700" rIns="91425" bIns="45700" anchor="t" anchorCtr="0">
            <a:normAutofit/>
          </a:bodyPr>
          <a:lstStyle/>
          <a:p>
            <a:pPr marL="342900">
              <a:spcBef>
                <a:spcPts val="0"/>
              </a:spcBef>
              <a:buSzPct val="100000"/>
            </a:pPr>
            <a:r>
              <a:rPr lang="en-US" altLang="ja-JP" dirty="0"/>
              <a:t>TOPSIC</a:t>
            </a:r>
            <a:r>
              <a:rPr lang="ja-JP" altLang="en-US"/>
              <a:t>の試験導入</a:t>
            </a:r>
          </a:p>
        </p:txBody>
      </p:sp>
      <p:sp>
        <p:nvSpPr>
          <p:cNvPr id="338" name="Google Shape;338;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50</a:t>
            </a:fld>
            <a:endParaRPr/>
          </a:p>
        </p:txBody>
      </p:sp>
      <p:sp>
        <p:nvSpPr>
          <p:cNvPr id="339" name="Google Shape;339;p32"/>
          <p:cNvSpPr txBox="1"/>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sz="3200">
                <a:solidFill>
                  <a:schemeClr val="lt1"/>
                </a:solidFill>
                <a:latin typeface="Arial"/>
                <a:ea typeface="Arial"/>
                <a:cs typeface="Arial"/>
                <a:sym typeface="Arial"/>
              </a:rPr>
              <a:t>遠隔教育標準化分科会</a:t>
            </a:r>
            <a:endParaRPr/>
          </a:p>
        </p:txBody>
      </p:sp>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015D3566-4F1D-3A6E-5FF5-2E9B73FE9353}"/>
              </a:ext>
            </a:extLst>
          </p:cNvPr>
          <p:cNvPicPr>
            <a:picLocks noChangeAspect="1"/>
          </p:cNvPicPr>
          <p:nvPr/>
        </p:nvPicPr>
        <p:blipFill>
          <a:blip r:embed="rId3"/>
          <a:stretch>
            <a:fillRect/>
          </a:stretch>
        </p:blipFill>
        <p:spPr>
          <a:xfrm>
            <a:off x="457200" y="1844825"/>
            <a:ext cx="6326022" cy="3392287"/>
          </a:xfrm>
          <a:prstGeom prst="rect">
            <a:avLst/>
          </a:prstGeom>
          <a:ln>
            <a:solidFill>
              <a:schemeClr val="accent1"/>
            </a:solidFill>
          </a:ln>
        </p:spPr>
      </p:pic>
      <p:pic>
        <p:nvPicPr>
          <p:cNvPr id="4" name="図 3" descr="グラフィカル ユーザー インターフェイス, グラフ, アプリケーション, テーブル, Excel, 円グラフ&#10;&#10;自動的に生成された説明">
            <a:extLst>
              <a:ext uri="{FF2B5EF4-FFF2-40B4-BE49-F238E27FC236}">
                <a16:creationId xmlns:a16="http://schemas.microsoft.com/office/drawing/2014/main" id="{C5F181EA-6019-DF2E-5CE3-3658DA637B78}"/>
              </a:ext>
            </a:extLst>
          </p:cNvPr>
          <p:cNvPicPr>
            <a:picLocks noChangeAspect="1"/>
          </p:cNvPicPr>
          <p:nvPr/>
        </p:nvPicPr>
        <p:blipFill>
          <a:blip r:embed="rId4"/>
          <a:stretch>
            <a:fillRect/>
          </a:stretch>
        </p:blipFill>
        <p:spPr>
          <a:xfrm>
            <a:off x="1446739" y="3701143"/>
            <a:ext cx="7370145" cy="2907524"/>
          </a:xfrm>
          <a:prstGeom prst="rect">
            <a:avLst/>
          </a:prstGeom>
          <a:ln>
            <a:solidFill>
              <a:schemeClr val="accent1"/>
            </a:solidFill>
          </a:ln>
        </p:spPr>
      </p:pic>
    </p:spTree>
    <p:extLst>
      <p:ext uri="{BB962C8B-B14F-4D97-AF65-F5344CB8AC3E}">
        <p14:creationId xmlns:p14="http://schemas.microsoft.com/office/powerpoint/2010/main" val="30496055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2"/>
          <p:cNvSpPr txBox="1">
            <a:spLocks noGrp="1"/>
          </p:cNvSpPr>
          <p:nvPr>
            <p:ph type="body" idx="1"/>
          </p:nvPr>
        </p:nvSpPr>
        <p:spPr>
          <a:xfrm>
            <a:off x="457200" y="1196753"/>
            <a:ext cx="8229600" cy="648072"/>
          </a:xfrm>
          <a:prstGeom prst="rect">
            <a:avLst/>
          </a:prstGeom>
          <a:noFill/>
          <a:ln>
            <a:noFill/>
          </a:ln>
        </p:spPr>
        <p:txBody>
          <a:bodyPr spcFirstLastPara="1" wrap="square" lIns="91425" tIns="45700" rIns="91425" bIns="45700" anchor="t" anchorCtr="0">
            <a:normAutofit/>
          </a:bodyPr>
          <a:lstStyle/>
          <a:p>
            <a:pPr marL="342900">
              <a:spcBef>
                <a:spcPts val="0"/>
              </a:spcBef>
              <a:buSzPct val="100000"/>
            </a:pPr>
            <a:r>
              <a:rPr lang="en-US" altLang="ja-JP" dirty="0"/>
              <a:t>Track Training</a:t>
            </a:r>
            <a:r>
              <a:rPr lang="ja-JP" altLang="en-US"/>
              <a:t>の導入検討</a:t>
            </a:r>
          </a:p>
        </p:txBody>
      </p:sp>
      <p:sp>
        <p:nvSpPr>
          <p:cNvPr id="338" name="Google Shape;338;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51</a:t>
            </a:fld>
            <a:endParaRPr/>
          </a:p>
        </p:txBody>
      </p:sp>
      <p:sp>
        <p:nvSpPr>
          <p:cNvPr id="339" name="Google Shape;339;p32"/>
          <p:cNvSpPr txBox="1"/>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sz="3200">
                <a:solidFill>
                  <a:schemeClr val="lt1"/>
                </a:solidFill>
                <a:latin typeface="Arial"/>
                <a:ea typeface="Arial"/>
                <a:cs typeface="Arial"/>
                <a:sym typeface="Arial"/>
              </a:rPr>
              <a:t>遠隔教育標準化分科会</a:t>
            </a:r>
            <a:endParaRPr/>
          </a:p>
        </p:txBody>
      </p:sp>
      <p:pic>
        <p:nvPicPr>
          <p:cNvPr id="5" name="図 4" descr="ロゴ, 会社名&#10;&#10;自動的に生成された説明">
            <a:extLst>
              <a:ext uri="{FF2B5EF4-FFF2-40B4-BE49-F238E27FC236}">
                <a16:creationId xmlns:a16="http://schemas.microsoft.com/office/drawing/2014/main" id="{48F8F3A2-89EA-0A59-1DB4-44A618C62210}"/>
              </a:ext>
            </a:extLst>
          </p:cNvPr>
          <p:cNvPicPr>
            <a:picLocks noChangeAspect="1"/>
          </p:cNvPicPr>
          <p:nvPr/>
        </p:nvPicPr>
        <p:blipFill>
          <a:blip r:embed="rId3"/>
          <a:stretch>
            <a:fillRect/>
          </a:stretch>
        </p:blipFill>
        <p:spPr>
          <a:xfrm>
            <a:off x="457200" y="4005943"/>
            <a:ext cx="5625406" cy="2590659"/>
          </a:xfrm>
          <a:prstGeom prst="rect">
            <a:avLst/>
          </a:prstGeom>
        </p:spPr>
      </p:pic>
      <p:pic>
        <p:nvPicPr>
          <p:cNvPr id="2" name="図 1" descr="テキスト&#10;&#10;自動的に生成された説明">
            <a:extLst>
              <a:ext uri="{FF2B5EF4-FFF2-40B4-BE49-F238E27FC236}">
                <a16:creationId xmlns:a16="http://schemas.microsoft.com/office/drawing/2014/main" id="{A01D06CB-4920-2F8D-FFC9-C66CA4CE8BC8}"/>
              </a:ext>
            </a:extLst>
          </p:cNvPr>
          <p:cNvPicPr>
            <a:picLocks noChangeAspect="1"/>
          </p:cNvPicPr>
          <p:nvPr/>
        </p:nvPicPr>
        <p:blipFill>
          <a:blip r:embed="rId4"/>
          <a:stretch>
            <a:fillRect/>
          </a:stretch>
        </p:blipFill>
        <p:spPr>
          <a:xfrm>
            <a:off x="3237445" y="1958546"/>
            <a:ext cx="5682400" cy="3054630"/>
          </a:xfrm>
          <a:prstGeom prst="rect">
            <a:avLst/>
          </a:prstGeom>
        </p:spPr>
      </p:pic>
    </p:spTree>
    <p:extLst>
      <p:ext uri="{BB962C8B-B14F-4D97-AF65-F5344CB8AC3E}">
        <p14:creationId xmlns:p14="http://schemas.microsoft.com/office/powerpoint/2010/main" val="2322473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2"/>
          <p:cNvSpPr txBox="1">
            <a:spLocks noGrp="1"/>
          </p:cNvSpPr>
          <p:nvPr>
            <p:ph type="body" idx="1"/>
          </p:nvPr>
        </p:nvSpPr>
        <p:spPr>
          <a:xfrm>
            <a:off x="457200" y="1196753"/>
            <a:ext cx="8229600" cy="648072"/>
          </a:xfrm>
          <a:prstGeom prst="rect">
            <a:avLst/>
          </a:prstGeom>
          <a:noFill/>
          <a:ln>
            <a:noFill/>
          </a:ln>
        </p:spPr>
        <p:txBody>
          <a:bodyPr spcFirstLastPara="1" wrap="square" lIns="91425" tIns="45700" rIns="91425" bIns="45700" anchor="t" anchorCtr="0">
            <a:normAutofit fontScale="85000" lnSpcReduction="10000"/>
          </a:bodyPr>
          <a:lstStyle/>
          <a:p>
            <a:pPr marL="342900">
              <a:spcBef>
                <a:spcPts val="0"/>
              </a:spcBef>
              <a:buSzPct val="100000"/>
            </a:pPr>
            <a:r>
              <a:rPr lang="ja-JP" altLang="en-US"/>
              <a:t>教員向け</a:t>
            </a:r>
            <a:r>
              <a:rPr lang="en-US" altLang="ja-JP" dirty="0"/>
              <a:t>ChatGPT</a:t>
            </a:r>
            <a:r>
              <a:rPr lang="ja-JP" altLang="en-US"/>
              <a:t>を使った教育事務業務の効率化</a:t>
            </a:r>
          </a:p>
        </p:txBody>
      </p:sp>
      <p:sp>
        <p:nvSpPr>
          <p:cNvPr id="338" name="Google Shape;338;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52</a:t>
            </a:fld>
            <a:endParaRPr/>
          </a:p>
        </p:txBody>
      </p:sp>
      <p:sp>
        <p:nvSpPr>
          <p:cNvPr id="339" name="Google Shape;339;p32"/>
          <p:cNvSpPr txBox="1"/>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sz="3200">
                <a:solidFill>
                  <a:schemeClr val="lt1"/>
                </a:solidFill>
                <a:latin typeface="Arial"/>
                <a:ea typeface="Arial"/>
                <a:cs typeface="Arial"/>
                <a:sym typeface="Arial"/>
              </a:rPr>
              <a:t>遠隔教育標準化分科会</a:t>
            </a:r>
            <a:endParaRPr/>
          </a:p>
        </p:txBody>
      </p:sp>
      <p:pic>
        <p:nvPicPr>
          <p:cNvPr id="4" name="図 3" descr="グラフィカル ユーザー インターフェイス, テキスト&#10;&#10;自動的に生成された説明">
            <a:extLst>
              <a:ext uri="{FF2B5EF4-FFF2-40B4-BE49-F238E27FC236}">
                <a16:creationId xmlns:a16="http://schemas.microsoft.com/office/drawing/2014/main" id="{5F36F760-DFF5-F39D-49AA-F309207D01AF}"/>
              </a:ext>
            </a:extLst>
          </p:cNvPr>
          <p:cNvPicPr>
            <a:picLocks noChangeAspect="1"/>
          </p:cNvPicPr>
          <p:nvPr/>
        </p:nvPicPr>
        <p:blipFill>
          <a:blip r:embed="rId3"/>
          <a:stretch>
            <a:fillRect/>
          </a:stretch>
        </p:blipFill>
        <p:spPr>
          <a:xfrm>
            <a:off x="340296" y="1813810"/>
            <a:ext cx="5666686" cy="3199366"/>
          </a:xfrm>
          <a:prstGeom prst="rect">
            <a:avLst/>
          </a:prstGeom>
        </p:spPr>
      </p:pic>
      <p:pic>
        <p:nvPicPr>
          <p:cNvPr id="3" name="図 2" descr="グラフィカル ユーザー インターフェイス, アプリケーション&#10;&#10;自動的に生成された説明">
            <a:extLst>
              <a:ext uri="{FF2B5EF4-FFF2-40B4-BE49-F238E27FC236}">
                <a16:creationId xmlns:a16="http://schemas.microsoft.com/office/drawing/2014/main" id="{93696EDF-8FCF-EE41-7807-BCC57E855EBA}"/>
              </a:ext>
            </a:extLst>
          </p:cNvPr>
          <p:cNvPicPr>
            <a:picLocks noChangeAspect="1"/>
          </p:cNvPicPr>
          <p:nvPr/>
        </p:nvPicPr>
        <p:blipFill>
          <a:blip r:embed="rId4"/>
          <a:stretch>
            <a:fillRect/>
          </a:stretch>
        </p:blipFill>
        <p:spPr>
          <a:xfrm>
            <a:off x="2757714" y="3167138"/>
            <a:ext cx="6166711" cy="3476182"/>
          </a:xfrm>
          <a:prstGeom prst="rect">
            <a:avLst/>
          </a:prstGeom>
        </p:spPr>
      </p:pic>
    </p:spTree>
    <p:extLst>
      <p:ext uri="{BB962C8B-B14F-4D97-AF65-F5344CB8AC3E}">
        <p14:creationId xmlns:p14="http://schemas.microsoft.com/office/powerpoint/2010/main" val="3563330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2"/>
          <p:cNvSpPr txBox="1">
            <a:spLocks noGrp="1"/>
          </p:cNvSpPr>
          <p:nvPr>
            <p:ph type="body" idx="1"/>
          </p:nvPr>
        </p:nvSpPr>
        <p:spPr>
          <a:xfrm>
            <a:off x="457200" y="1196753"/>
            <a:ext cx="8229600" cy="648072"/>
          </a:xfrm>
          <a:prstGeom prst="rect">
            <a:avLst/>
          </a:prstGeom>
          <a:noFill/>
          <a:ln>
            <a:noFill/>
          </a:ln>
        </p:spPr>
        <p:txBody>
          <a:bodyPr spcFirstLastPara="1" wrap="square" lIns="91425" tIns="45700" rIns="91425" bIns="45700" anchor="t" anchorCtr="0">
            <a:normAutofit/>
          </a:bodyPr>
          <a:lstStyle/>
          <a:p>
            <a:pPr marL="342900">
              <a:spcBef>
                <a:spcPts val="0"/>
              </a:spcBef>
              <a:buSzPct val="100000"/>
            </a:pPr>
            <a:r>
              <a:rPr lang="en-US" altLang="ja-JP" dirty="0"/>
              <a:t>NFT</a:t>
            </a:r>
            <a:r>
              <a:rPr lang="ja-JP" altLang="en-US"/>
              <a:t>（バッジ）を利用した学習成果の見える化</a:t>
            </a:r>
          </a:p>
        </p:txBody>
      </p:sp>
      <p:sp>
        <p:nvSpPr>
          <p:cNvPr id="338" name="Google Shape;338;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53</a:t>
            </a:fld>
            <a:endParaRPr/>
          </a:p>
        </p:txBody>
      </p:sp>
      <p:sp>
        <p:nvSpPr>
          <p:cNvPr id="339" name="Google Shape;339;p32"/>
          <p:cNvSpPr txBox="1"/>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sz="3200">
                <a:solidFill>
                  <a:schemeClr val="lt1"/>
                </a:solidFill>
                <a:latin typeface="Arial"/>
                <a:ea typeface="Arial"/>
                <a:cs typeface="Arial"/>
                <a:sym typeface="Arial"/>
              </a:rPr>
              <a:t>遠隔教育標準化分科会</a:t>
            </a:r>
            <a:endParaRPr/>
          </a:p>
        </p:txBody>
      </p:sp>
      <p:pic>
        <p:nvPicPr>
          <p:cNvPr id="2" name="図 1" descr="グラフィカル ユーザー インターフェイス, Web サイト&#10;&#10;自動的に生成された説明">
            <a:extLst>
              <a:ext uri="{FF2B5EF4-FFF2-40B4-BE49-F238E27FC236}">
                <a16:creationId xmlns:a16="http://schemas.microsoft.com/office/drawing/2014/main" id="{5CF958C1-87A6-1F4B-A5D7-2AFFBF9AC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5164" y="1844825"/>
            <a:ext cx="5541636" cy="3816422"/>
          </a:xfrm>
          <a:prstGeom prst="rect">
            <a:avLst/>
          </a:prstGeom>
        </p:spPr>
      </p:pic>
      <p:pic>
        <p:nvPicPr>
          <p:cNvPr id="5" name="図 4" descr="テキスト&#10;&#10;自動的に生成された説明">
            <a:extLst>
              <a:ext uri="{FF2B5EF4-FFF2-40B4-BE49-F238E27FC236}">
                <a16:creationId xmlns:a16="http://schemas.microsoft.com/office/drawing/2014/main" id="{8F63DA39-BFEC-072D-CF16-EFB57E0A55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296" y="3115265"/>
            <a:ext cx="5207000" cy="3554095"/>
          </a:xfrm>
          <a:prstGeom prst="rect">
            <a:avLst/>
          </a:prstGeom>
        </p:spPr>
      </p:pic>
    </p:spTree>
    <p:extLst>
      <p:ext uri="{BB962C8B-B14F-4D97-AF65-F5344CB8AC3E}">
        <p14:creationId xmlns:p14="http://schemas.microsoft.com/office/powerpoint/2010/main" val="23492624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2"/>
          <p:cNvSpPr txBox="1">
            <a:spLocks noGrp="1"/>
          </p:cNvSpPr>
          <p:nvPr>
            <p:ph type="body" idx="1"/>
          </p:nvPr>
        </p:nvSpPr>
        <p:spPr>
          <a:xfrm>
            <a:off x="457200" y="1196752"/>
            <a:ext cx="8229600" cy="4929411"/>
          </a:xfrm>
          <a:prstGeom prst="rect">
            <a:avLst/>
          </a:prstGeom>
          <a:noFill/>
          <a:ln>
            <a:noFill/>
          </a:ln>
        </p:spPr>
        <p:txBody>
          <a:bodyPr spcFirstLastPara="1" wrap="square" lIns="91425" tIns="45700" rIns="91425" bIns="45700" anchor="t" anchorCtr="0">
            <a:normAutofit/>
          </a:bodyPr>
          <a:lstStyle/>
          <a:p>
            <a:pPr marL="342900" lvl="0" indent="-342900" algn="l" rtl="0">
              <a:spcBef>
                <a:spcPts val="592"/>
              </a:spcBef>
              <a:spcAft>
                <a:spcPts val="0"/>
              </a:spcAft>
              <a:buClr>
                <a:schemeClr val="dk1"/>
              </a:buClr>
              <a:buSzPct val="100000"/>
              <a:buFont typeface="Arial"/>
              <a:buChar char="•"/>
            </a:pPr>
            <a:r>
              <a:rPr lang="ja-JP"/>
              <a:t>後期に向けた課題</a:t>
            </a:r>
            <a:endParaRPr dirty="0"/>
          </a:p>
          <a:p>
            <a:pPr marL="971550" lvl="1" indent="-514350" algn="l" rtl="0">
              <a:spcBef>
                <a:spcPts val="518"/>
              </a:spcBef>
              <a:spcAft>
                <a:spcPts val="0"/>
              </a:spcAft>
              <a:buClr>
                <a:schemeClr val="dk1"/>
              </a:buClr>
              <a:buSzPct val="100000"/>
              <a:buFont typeface="Arial"/>
              <a:buAutoNum type="arabicPeriod"/>
            </a:pPr>
            <a:r>
              <a:rPr lang="ja-JP" altLang="en-US"/>
              <a:t>学生向け</a:t>
            </a:r>
            <a:r>
              <a:rPr lang="ja-JP"/>
              <a:t>オンライン授業アンケート</a:t>
            </a:r>
            <a:r>
              <a:rPr lang="ja-JP" altLang="en-US"/>
              <a:t>を</a:t>
            </a:r>
            <a:r>
              <a:rPr lang="ja-JP"/>
              <a:t>分析</a:t>
            </a:r>
            <a:r>
              <a:rPr lang="ja-JP" altLang="en-US"/>
              <a:t>し、次年度以降のオンライン授業運用の方針決定に寄与する</a:t>
            </a:r>
            <a:endParaRPr dirty="0"/>
          </a:p>
          <a:p>
            <a:pPr marL="971550" lvl="1" indent="-514350" algn="l" rtl="0">
              <a:spcBef>
                <a:spcPts val="518"/>
              </a:spcBef>
              <a:spcAft>
                <a:spcPts val="0"/>
              </a:spcAft>
              <a:buClr>
                <a:schemeClr val="dk1"/>
              </a:buClr>
              <a:buSzPct val="100000"/>
              <a:buFont typeface="Arial"/>
              <a:buAutoNum type="arabicPeriod"/>
            </a:pPr>
            <a:r>
              <a:rPr lang="ja-JP" altLang="en-US"/>
              <a:t>次年度からオンライン授業運用ツールが変更される</a:t>
            </a:r>
            <a:r>
              <a:rPr lang="ja-JP"/>
              <a:t>。</a:t>
            </a:r>
            <a:r>
              <a:rPr lang="ja-JP" altLang="en-US"/>
              <a:t>新たな運用に教員負荷がかかることなく移行する事を目指す</a:t>
            </a:r>
            <a:endParaRPr lang="en-US" altLang="ja-JP" dirty="0"/>
          </a:p>
          <a:p>
            <a:pPr marL="971550" lvl="1" indent="-514350" algn="l" rtl="0">
              <a:spcBef>
                <a:spcPts val="518"/>
              </a:spcBef>
              <a:spcAft>
                <a:spcPts val="0"/>
              </a:spcAft>
              <a:buClr>
                <a:schemeClr val="dk1"/>
              </a:buClr>
              <a:buSzPct val="100000"/>
              <a:buFont typeface="Arial"/>
              <a:buAutoNum type="arabicPeriod"/>
            </a:pPr>
            <a:r>
              <a:rPr lang="ja-JP" altLang="en-US"/>
              <a:t>先端テクノロジーの利活用の試行運用を通じて、次年度の具体的な運用を目指す</a:t>
            </a:r>
            <a:endParaRPr lang="en-US" altLang="ja-JP" dirty="0"/>
          </a:p>
          <a:p>
            <a:pPr marL="914400" lvl="2" indent="0">
              <a:spcBef>
                <a:spcPts val="518"/>
              </a:spcBef>
              <a:buSzPct val="100000"/>
              <a:buNone/>
            </a:pPr>
            <a:r>
              <a:rPr lang="ja-JP" altLang="en-US" u="sng"/>
              <a:t>教員の負荷軽減→学生と向き合う時間を増やす</a:t>
            </a:r>
            <a:endParaRPr lang="en-US" altLang="ja-JP" u="sng" dirty="0"/>
          </a:p>
          <a:p>
            <a:pPr marL="971550" lvl="1" indent="-514350" algn="l" rtl="0">
              <a:spcBef>
                <a:spcPts val="518"/>
              </a:spcBef>
              <a:spcAft>
                <a:spcPts val="0"/>
              </a:spcAft>
              <a:buClr>
                <a:schemeClr val="dk1"/>
              </a:buClr>
              <a:buSzPct val="100000"/>
              <a:buFont typeface="Arial"/>
              <a:buAutoNum type="arabicPeriod"/>
            </a:pPr>
            <a:endParaRPr dirty="0"/>
          </a:p>
        </p:txBody>
      </p:sp>
      <p:sp>
        <p:nvSpPr>
          <p:cNvPr id="338" name="Google Shape;338;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54</a:t>
            </a:fld>
            <a:endParaRPr/>
          </a:p>
        </p:txBody>
      </p:sp>
      <p:sp>
        <p:nvSpPr>
          <p:cNvPr id="339" name="Google Shape;339;p32"/>
          <p:cNvSpPr txBox="1"/>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sz="3200">
                <a:solidFill>
                  <a:schemeClr val="lt1"/>
                </a:solidFill>
                <a:latin typeface="Arial"/>
                <a:ea typeface="Arial"/>
                <a:cs typeface="Arial"/>
                <a:sym typeface="Arial"/>
              </a:rPr>
              <a:t>遠隔教育標準化分科会</a:t>
            </a:r>
            <a:endParaRPr/>
          </a:p>
        </p:txBody>
      </p:sp>
    </p:spTree>
    <p:extLst>
      <p:ext uri="{BB962C8B-B14F-4D97-AF65-F5344CB8AC3E}">
        <p14:creationId xmlns:p14="http://schemas.microsoft.com/office/powerpoint/2010/main" val="20421794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2" name="Google Shape;160;p10">
            <a:extLst>
              <a:ext uri="{FF2B5EF4-FFF2-40B4-BE49-F238E27FC236}">
                <a16:creationId xmlns:a16="http://schemas.microsoft.com/office/drawing/2014/main" id="{9FDC7700-73B9-F1E7-62B3-0F254964E3D1}"/>
              </a:ext>
            </a:extLst>
          </p:cNvPr>
          <p:cNvPicPr preferRelativeResize="0"/>
          <p:nvPr/>
        </p:nvPicPr>
        <p:blipFill rotWithShape="1">
          <a:blip r:embed="rId3">
            <a:alphaModFix/>
          </a:blip>
          <a:srcRect/>
          <a:stretch/>
        </p:blipFill>
        <p:spPr>
          <a:xfrm>
            <a:off x="251520" y="764705"/>
            <a:ext cx="4644037" cy="3989694"/>
          </a:xfrm>
          <a:prstGeom prst="rect">
            <a:avLst/>
          </a:prstGeom>
          <a:noFill/>
          <a:ln>
            <a:noFill/>
          </a:ln>
        </p:spPr>
      </p:pic>
      <p:sp>
        <p:nvSpPr>
          <p:cNvPr id="322" name="Google Shape;322;p3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55</a:t>
            </a:fld>
            <a:endParaRPr/>
          </a:p>
        </p:txBody>
      </p:sp>
      <p:sp>
        <p:nvSpPr>
          <p:cNvPr id="324" name="Google Shape;324;p30"/>
          <p:cNvSpPr txBox="1">
            <a:spLocks noGrp="1"/>
          </p:cNvSpPr>
          <p:nvPr>
            <p:ph type="title"/>
          </p:nvPr>
        </p:nvSpPr>
        <p:spPr>
          <a:xfrm>
            <a:off x="800100" y="4754398"/>
            <a:ext cx="7886700" cy="1338898"/>
          </a:xfrm>
          <a:prstGeom prst="rect">
            <a:avLst/>
          </a:prstGeom>
          <a:solidFill>
            <a:schemeClr val="lt1">
              <a:alpha val="69803"/>
            </a:schemeClr>
          </a:solidFill>
          <a:ln>
            <a:noFill/>
          </a:ln>
        </p:spPr>
        <p:txBody>
          <a:bodyPr spcFirstLastPara="1" wrap="square" lIns="91425" tIns="45700" rIns="91425" bIns="45700" anchor="t" anchorCtr="0">
            <a:noAutofit/>
          </a:bodyPr>
          <a:lstStyle/>
          <a:p>
            <a:pPr marL="742950" lvl="0" indent="-742950" algn="l" rtl="0">
              <a:spcBef>
                <a:spcPts val="0"/>
              </a:spcBef>
              <a:spcAft>
                <a:spcPts val="0"/>
              </a:spcAft>
              <a:buClr>
                <a:srgbClr val="002060"/>
              </a:buClr>
              <a:buSzPts val="4000"/>
              <a:buFont typeface="MS PGothic"/>
              <a:buAutoNum type="arabicPeriod" startAt="5"/>
            </a:pPr>
            <a:r>
              <a:rPr lang="ja-JP" altLang="en-US">
                <a:solidFill>
                  <a:srgbClr val="002060"/>
                </a:solidFill>
              </a:rPr>
              <a:t>＜教育重点項目＞</a:t>
            </a:r>
            <a:br>
              <a:rPr lang="en-US" altLang="ja-JP" dirty="0">
                <a:solidFill>
                  <a:srgbClr val="002060"/>
                </a:solidFill>
              </a:rPr>
            </a:br>
            <a:r>
              <a:rPr lang="ja-JP" altLang="en-US">
                <a:solidFill>
                  <a:srgbClr val="002060"/>
                </a:solidFill>
              </a:rPr>
              <a:t>ドロップアウト対策の強化</a:t>
            </a: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1"/>
          <p:cNvSpPr txBox="1">
            <a:spLocks noGrp="1"/>
          </p:cNvSpPr>
          <p:nvPr>
            <p:ph type="body" idx="1"/>
          </p:nvPr>
        </p:nvSpPr>
        <p:spPr>
          <a:xfrm>
            <a:off x="457200" y="1196752"/>
            <a:ext cx="8229600" cy="492941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ct val="100000"/>
              <a:buFont typeface="Arial"/>
              <a:buChar char="•"/>
            </a:pPr>
            <a:r>
              <a:rPr lang="ja-JP" altLang="en-US"/>
              <a:t>ドロップアウト対策の強化</a:t>
            </a:r>
            <a:endParaRPr dirty="0"/>
          </a:p>
          <a:p>
            <a:pPr marL="971550" lvl="1" indent="-514350" algn="l" rtl="0">
              <a:spcBef>
                <a:spcPts val="476"/>
              </a:spcBef>
              <a:spcAft>
                <a:spcPts val="0"/>
              </a:spcAft>
              <a:buClr>
                <a:schemeClr val="dk1"/>
              </a:buClr>
              <a:buSzPct val="100000"/>
              <a:buFont typeface="Arial"/>
              <a:buAutoNum type="arabicPeriod"/>
            </a:pPr>
            <a:r>
              <a:rPr lang="ja-JP" altLang="en-US"/>
              <a:t>エンジニア教育・クリエイター教育ともに共通の問題として取り組む</a:t>
            </a:r>
            <a:endParaRPr dirty="0"/>
          </a:p>
          <a:p>
            <a:pPr marL="971550" lvl="1" indent="-514350" algn="l" rtl="0">
              <a:spcBef>
                <a:spcPts val="476"/>
              </a:spcBef>
              <a:spcAft>
                <a:spcPts val="0"/>
              </a:spcAft>
              <a:buClr>
                <a:schemeClr val="dk1"/>
              </a:buClr>
              <a:buSzPct val="100000"/>
              <a:buFont typeface="Arial"/>
              <a:buAutoNum type="arabicPeriod"/>
            </a:pPr>
            <a:r>
              <a:rPr lang="ja-JP" altLang="en-US"/>
              <a:t>教員メンバーで構成された「ドロップアウト対策委員会」やキャリアセンターとも連携して対策を実施</a:t>
            </a:r>
            <a:endParaRPr dirty="0"/>
          </a:p>
          <a:p>
            <a:pPr marL="971550" lvl="1" indent="-514350" algn="l" rtl="0">
              <a:spcBef>
                <a:spcPts val="476"/>
              </a:spcBef>
              <a:spcAft>
                <a:spcPts val="0"/>
              </a:spcAft>
              <a:buClr>
                <a:schemeClr val="dk1"/>
              </a:buClr>
              <a:buSzPct val="100000"/>
              <a:buFont typeface="Arial"/>
              <a:buAutoNum type="arabicPeriod"/>
            </a:pPr>
            <a:endParaRPr dirty="0"/>
          </a:p>
          <a:p>
            <a:pPr marL="971550" lvl="1" indent="-363219" algn="l" rtl="0">
              <a:spcBef>
                <a:spcPts val="476"/>
              </a:spcBef>
              <a:spcAft>
                <a:spcPts val="0"/>
              </a:spcAft>
              <a:buClr>
                <a:schemeClr val="dk1"/>
              </a:buClr>
              <a:buSzPct val="100000"/>
              <a:buFont typeface="Arial"/>
              <a:buNone/>
            </a:pPr>
            <a:endParaRPr dirty="0"/>
          </a:p>
        </p:txBody>
      </p:sp>
      <p:sp>
        <p:nvSpPr>
          <p:cNvPr id="331" name="Google Shape;331;p3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56</a:t>
            </a:fld>
            <a:endParaRPr/>
          </a:p>
        </p:txBody>
      </p:sp>
      <p:sp>
        <p:nvSpPr>
          <p:cNvPr id="332" name="Google Shape;332;p31"/>
          <p:cNvSpPr txBox="1"/>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3200">
                <a:solidFill>
                  <a:schemeClr val="lt1"/>
                </a:solidFill>
                <a:latin typeface="Arial"/>
                <a:ea typeface="Arial"/>
                <a:cs typeface="Arial"/>
                <a:sym typeface="Arial"/>
              </a:rPr>
              <a:t>教育重点項目</a:t>
            </a:r>
            <a:endParaRPr dirty="0"/>
          </a:p>
        </p:txBody>
      </p:sp>
      <p:pic>
        <p:nvPicPr>
          <p:cNvPr id="1026" name="Picture 2">
            <a:extLst>
              <a:ext uri="{FF2B5EF4-FFF2-40B4-BE49-F238E27FC236}">
                <a16:creationId xmlns:a16="http://schemas.microsoft.com/office/drawing/2014/main" id="{ED184C82-FD64-9293-214A-6006BFBC5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3400" y="3714750"/>
            <a:ext cx="2806700" cy="2806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2"/>
          <p:cNvSpPr txBox="1">
            <a:spLocks noGrp="1"/>
          </p:cNvSpPr>
          <p:nvPr>
            <p:ph type="body" idx="1"/>
          </p:nvPr>
        </p:nvSpPr>
        <p:spPr>
          <a:xfrm>
            <a:off x="457199" y="1196753"/>
            <a:ext cx="8440057" cy="64807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ct val="100000"/>
              <a:buFont typeface="Arial"/>
              <a:buChar char="•"/>
            </a:pPr>
            <a:r>
              <a:rPr lang="ja-JP" altLang="en-US"/>
              <a:t>令和４年度結果</a:t>
            </a:r>
            <a:endParaRPr dirty="0"/>
          </a:p>
        </p:txBody>
      </p:sp>
      <p:sp>
        <p:nvSpPr>
          <p:cNvPr id="338" name="Google Shape;338;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57</a:t>
            </a:fld>
            <a:endParaRPr/>
          </a:p>
        </p:txBody>
      </p:sp>
      <p:sp>
        <p:nvSpPr>
          <p:cNvPr id="339" name="Google Shape;339;p32"/>
          <p:cNvSpPr txBox="1"/>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3200">
                <a:solidFill>
                  <a:schemeClr val="lt1"/>
                </a:solidFill>
                <a:latin typeface="Arial"/>
                <a:ea typeface="Arial"/>
                <a:cs typeface="Arial"/>
                <a:sym typeface="Arial"/>
              </a:rPr>
              <a:t>教育重点項目</a:t>
            </a:r>
            <a:endParaRPr dirty="0"/>
          </a:p>
        </p:txBody>
      </p:sp>
      <p:pic>
        <p:nvPicPr>
          <p:cNvPr id="2" name="図 1">
            <a:extLst>
              <a:ext uri="{FF2B5EF4-FFF2-40B4-BE49-F238E27FC236}">
                <a16:creationId xmlns:a16="http://schemas.microsoft.com/office/drawing/2014/main" id="{52B42D39-0C14-BA0F-D582-581BFFA756B8}"/>
              </a:ext>
            </a:extLst>
          </p:cNvPr>
          <p:cNvPicPr>
            <a:picLocks noChangeAspect="1"/>
          </p:cNvPicPr>
          <p:nvPr/>
        </p:nvPicPr>
        <p:blipFill>
          <a:blip r:embed="rId3"/>
          <a:stretch>
            <a:fillRect/>
          </a:stretch>
        </p:blipFill>
        <p:spPr>
          <a:xfrm>
            <a:off x="971550" y="1802345"/>
            <a:ext cx="7194550" cy="4841615"/>
          </a:xfrm>
          <a:prstGeom prst="rect">
            <a:avLst/>
          </a:prstGeom>
        </p:spPr>
      </p:pic>
      <p:sp>
        <p:nvSpPr>
          <p:cNvPr id="3" name="角丸四角形 2">
            <a:extLst>
              <a:ext uri="{FF2B5EF4-FFF2-40B4-BE49-F238E27FC236}">
                <a16:creationId xmlns:a16="http://schemas.microsoft.com/office/drawing/2014/main" id="{97417F0D-B629-8EFB-A45D-D507F44C12AF}"/>
              </a:ext>
            </a:extLst>
          </p:cNvPr>
          <p:cNvSpPr/>
          <p:nvPr/>
        </p:nvSpPr>
        <p:spPr>
          <a:xfrm>
            <a:off x="6870700" y="2521025"/>
            <a:ext cx="571500" cy="1524000"/>
          </a:xfrm>
          <a:prstGeom prst="round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吹き出し 3">
            <a:extLst>
              <a:ext uri="{FF2B5EF4-FFF2-40B4-BE49-F238E27FC236}">
                <a16:creationId xmlns:a16="http://schemas.microsoft.com/office/drawing/2014/main" id="{E769B99D-A16D-1ECE-3F13-98CC661F2ADF}"/>
              </a:ext>
            </a:extLst>
          </p:cNvPr>
          <p:cNvSpPr/>
          <p:nvPr/>
        </p:nvSpPr>
        <p:spPr>
          <a:xfrm>
            <a:off x="609600" y="5237112"/>
            <a:ext cx="7562850" cy="931596"/>
          </a:xfrm>
          <a:prstGeom prst="wedgeRoundRectCallout">
            <a:avLst>
              <a:gd name="adj1" fmla="val 35744"/>
              <a:gd name="adj2" fmla="val -17099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6.46%(2020</a:t>
            </a:r>
            <a:r>
              <a:rPr kumimoji="1" lang="ja-JP" altLang="en-US" sz="2400"/>
              <a:t>年</a:t>
            </a:r>
            <a:r>
              <a:rPr kumimoji="1" lang="en-US" altLang="ja-JP" sz="2400" dirty="0"/>
              <a:t>)</a:t>
            </a:r>
            <a:r>
              <a:rPr kumimoji="1" lang="ja-JP" altLang="en-US" sz="2400"/>
              <a:t>→</a:t>
            </a:r>
            <a:r>
              <a:rPr kumimoji="1" lang="en-US" altLang="ja-JP" sz="2400" dirty="0"/>
              <a:t>7.72%(2021</a:t>
            </a:r>
            <a:r>
              <a:rPr kumimoji="1" lang="ja-JP" altLang="en-US" sz="2400"/>
              <a:t>年</a:t>
            </a:r>
            <a:r>
              <a:rPr kumimoji="1" lang="en-US" altLang="ja-JP" sz="2400" dirty="0"/>
              <a:t>)</a:t>
            </a:r>
            <a:r>
              <a:rPr kumimoji="1" lang="ja-JP" altLang="en-US" sz="2400"/>
              <a:t>→</a:t>
            </a:r>
            <a:r>
              <a:rPr kumimoji="1" lang="en-US" altLang="ja-JP" sz="2400" dirty="0"/>
              <a:t>8.54%(2022</a:t>
            </a:r>
            <a:r>
              <a:rPr kumimoji="1" lang="ja-JP" altLang="en-US" sz="2400"/>
              <a:t>年</a:t>
            </a:r>
            <a:r>
              <a:rPr kumimoji="1" lang="en-US" altLang="ja-JP" sz="2400" dirty="0"/>
              <a:t>)</a:t>
            </a:r>
            <a:r>
              <a:rPr kumimoji="1" lang="ja-JP" altLang="en-US" sz="2400"/>
              <a:t>と</a:t>
            </a:r>
            <a:endParaRPr kumimoji="1" lang="en-US" altLang="ja-JP" sz="2400" dirty="0"/>
          </a:p>
          <a:p>
            <a:pPr algn="ctr"/>
            <a:r>
              <a:rPr kumimoji="1" lang="ja-JP" altLang="en-US" sz="2400"/>
              <a:t>年々悪化している傾向</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2"/>
          <p:cNvSpPr txBox="1">
            <a:spLocks noGrp="1"/>
          </p:cNvSpPr>
          <p:nvPr>
            <p:ph type="body" idx="1"/>
          </p:nvPr>
        </p:nvSpPr>
        <p:spPr>
          <a:xfrm>
            <a:off x="457200" y="1196752"/>
            <a:ext cx="8229600" cy="6480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ct val="100000"/>
              <a:buFont typeface="Arial"/>
              <a:buChar char="•"/>
            </a:pPr>
            <a:r>
              <a:rPr lang="ja-JP" altLang="ja-JP" sz="3200">
                <a:solidFill>
                  <a:schemeClr val="dk1"/>
                </a:solidFill>
                <a:latin typeface="Arial"/>
                <a:ea typeface="Arial"/>
                <a:cs typeface="Arial"/>
                <a:sym typeface="Arial"/>
              </a:rPr>
              <a:t>エンロールメントマネジメントの充実</a:t>
            </a:r>
            <a:endParaRPr lang="en-US" altLang="ja-JP" dirty="0"/>
          </a:p>
        </p:txBody>
      </p:sp>
      <p:sp>
        <p:nvSpPr>
          <p:cNvPr id="338" name="Google Shape;338;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58</a:t>
            </a:fld>
            <a:endParaRPr/>
          </a:p>
        </p:txBody>
      </p:sp>
      <p:sp>
        <p:nvSpPr>
          <p:cNvPr id="339" name="Google Shape;339;p32"/>
          <p:cNvSpPr txBox="1"/>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3200">
                <a:solidFill>
                  <a:schemeClr val="lt1"/>
                </a:solidFill>
                <a:latin typeface="Arial"/>
                <a:ea typeface="Arial"/>
                <a:cs typeface="Arial"/>
                <a:sym typeface="Arial"/>
              </a:rPr>
              <a:t>教育重点項目</a:t>
            </a:r>
            <a:endParaRPr dirty="0"/>
          </a:p>
        </p:txBody>
      </p:sp>
      <p:pic>
        <p:nvPicPr>
          <p:cNvPr id="2" name="Google Shape;243;p20">
            <a:extLst>
              <a:ext uri="{FF2B5EF4-FFF2-40B4-BE49-F238E27FC236}">
                <a16:creationId xmlns:a16="http://schemas.microsoft.com/office/drawing/2014/main" id="{98BF3A51-8EE5-F690-B14B-5474259C5308}"/>
              </a:ext>
            </a:extLst>
          </p:cNvPr>
          <p:cNvPicPr preferRelativeResize="0"/>
          <p:nvPr/>
        </p:nvPicPr>
        <p:blipFill rotWithShape="1">
          <a:blip r:embed="rId3">
            <a:alphaModFix/>
          </a:blip>
          <a:srcRect/>
          <a:stretch/>
        </p:blipFill>
        <p:spPr>
          <a:xfrm>
            <a:off x="178472" y="2034903"/>
            <a:ext cx="8787056" cy="4448447"/>
          </a:xfrm>
          <a:prstGeom prst="rect">
            <a:avLst/>
          </a:prstGeom>
          <a:noFill/>
          <a:ln>
            <a:noFill/>
          </a:ln>
        </p:spPr>
      </p:pic>
    </p:spTree>
    <p:extLst>
      <p:ext uri="{BB962C8B-B14F-4D97-AF65-F5344CB8AC3E}">
        <p14:creationId xmlns:p14="http://schemas.microsoft.com/office/powerpoint/2010/main" val="18993759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2"/>
          <p:cNvSpPr txBox="1">
            <a:spLocks noGrp="1"/>
          </p:cNvSpPr>
          <p:nvPr>
            <p:ph type="body" idx="1"/>
          </p:nvPr>
        </p:nvSpPr>
        <p:spPr>
          <a:xfrm>
            <a:off x="457200" y="1196753"/>
            <a:ext cx="8229600" cy="648072"/>
          </a:xfrm>
          <a:prstGeom prst="rect">
            <a:avLst/>
          </a:prstGeom>
          <a:noFill/>
          <a:ln>
            <a:noFill/>
          </a:ln>
        </p:spPr>
        <p:txBody>
          <a:bodyPr spcFirstLastPara="1" wrap="square" lIns="91425" tIns="45700" rIns="91425" bIns="45700" anchor="t" anchorCtr="0">
            <a:normAutofit/>
          </a:bodyPr>
          <a:lstStyle/>
          <a:p>
            <a:pPr marL="342900">
              <a:spcBef>
                <a:spcPts val="0"/>
              </a:spcBef>
              <a:buSzPct val="100000"/>
            </a:pPr>
            <a:r>
              <a:rPr lang="ja-JP" altLang="en-US"/>
              <a:t>令和５年度前期結果（全体）</a:t>
            </a:r>
          </a:p>
        </p:txBody>
      </p:sp>
      <p:sp>
        <p:nvSpPr>
          <p:cNvPr id="338" name="Google Shape;338;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59</a:t>
            </a:fld>
            <a:endParaRPr/>
          </a:p>
        </p:txBody>
      </p:sp>
      <p:sp>
        <p:nvSpPr>
          <p:cNvPr id="339" name="Google Shape;339;p32"/>
          <p:cNvSpPr txBox="1"/>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3200">
                <a:solidFill>
                  <a:schemeClr val="lt1"/>
                </a:solidFill>
                <a:latin typeface="Arial"/>
                <a:ea typeface="Arial"/>
                <a:cs typeface="Arial"/>
                <a:sym typeface="Arial"/>
              </a:rPr>
              <a:t>教育重点項目</a:t>
            </a:r>
            <a:endParaRPr dirty="0"/>
          </a:p>
        </p:txBody>
      </p:sp>
      <p:pic>
        <p:nvPicPr>
          <p:cNvPr id="2" name="図 1">
            <a:extLst>
              <a:ext uri="{FF2B5EF4-FFF2-40B4-BE49-F238E27FC236}">
                <a16:creationId xmlns:a16="http://schemas.microsoft.com/office/drawing/2014/main" id="{041F2118-350D-2CFD-BFF8-FCB380158411}"/>
              </a:ext>
            </a:extLst>
          </p:cNvPr>
          <p:cNvPicPr>
            <a:picLocks noChangeAspect="1"/>
          </p:cNvPicPr>
          <p:nvPr/>
        </p:nvPicPr>
        <p:blipFill>
          <a:blip r:embed="rId3"/>
          <a:stretch>
            <a:fillRect/>
          </a:stretch>
        </p:blipFill>
        <p:spPr>
          <a:xfrm>
            <a:off x="1606754" y="2017961"/>
            <a:ext cx="5930491" cy="4225775"/>
          </a:xfrm>
          <a:prstGeom prst="rect">
            <a:avLst/>
          </a:prstGeom>
        </p:spPr>
      </p:pic>
      <p:sp>
        <p:nvSpPr>
          <p:cNvPr id="3" name="角丸四角形吹き出し 2">
            <a:extLst>
              <a:ext uri="{FF2B5EF4-FFF2-40B4-BE49-F238E27FC236}">
                <a16:creationId xmlns:a16="http://schemas.microsoft.com/office/drawing/2014/main" id="{3F5C2572-1F88-D570-A9A6-539A8AB0E228}"/>
              </a:ext>
            </a:extLst>
          </p:cNvPr>
          <p:cNvSpPr/>
          <p:nvPr/>
        </p:nvSpPr>
        <p:spPr>
          <a:xfrm>
            <a:off x="638686" y="5517331"/>
            <a:ext cx="7654414" cy="966019"/>
          </a:xfrm>
          <a:prstGeom prst="wedgeRoundRectCallout">
            <a:avLst>
              <a:gd name="adj1" fmla="val 33309"/>
              <a:gd name="adj2" fmla="val -10559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1.04%(2020</a:t>
            </a:r>
            <a:r>
              <a:rPr kumimoji="1" lang="ja-JP" altLang="en-US" sz="2400"/>
              <a:t>年</a:t>
            </a:r>
            <a:r>
              <a:rPr kumimoji="1" lang="en-US" altLang="ja-JP" sz="2400" dirty="0"/>
              <a:t>)</a:t>
            </a:r>
            <a:r>
              <a:rPr kumimoji="1" lang="ja-JP" altLang="en-US" sz="2400"/>
              <a:t>→</a:t>
            </a:r>
            <a:r>
              <a:rPr kumimoji="1" lang="en-US" altLang="ja-JP" sz="2400" dirty="0"/>
              <a:t>3.03%(2021</a:t>
            </a:r>
            <a:r>
              <a:rPr kumimoji="1" lang="ja-JP" altLang="en-US" sz="2400"/>
              <a:t>年</a:t>
            </a:r>
            <a:r>
              <a:rPr kumimoji="1" lang="en-US" altLang="ja-JP" sz="2400" dirty="0"/>
              <a:t>)</a:t>
            </a:r>
            <a:r>
              <a:rPr kumimoji="1" lang="ja-JP" altLang="en-US" sz="2400"/>
              <a:t>→</a:t>
            </a:r>
            <a:r>
              <a:rPr kumimoji="1" lang="en-US" altLang="ja-JP" sz="2400" dirty="0"/>
              <a:t>2.98%(2022</a:t>
            </a:r>
            <a:r>
              <a:rPr kumimoji="1" lang="ja-JP" altLang="en-US" sz="2400"/>
              <a:t>年</a:t>
            </a:r>
            <a:r>
              <a:rPr kumimoji="1" lang="en-US" altLang="ja-JP" sz="2400" dirty="0"/>
              <a:t>)</a:t>
            </a:r>
            <a:r>
              <a:rPr kumimoji="1" lang="ja-JP" altLang="en-US" sz="2400"/>
              <a:t>から</a:t>
            </a:r>
            <a:endParaRPr kumimoji="1" lang="en-US" altLang="ja-JP" sz="2400" dirty="0"/>
          </a:p>
          <a:p>
            <a:pPr algn="ctr"/>
            <a:r>
              <a:rPr kumimoji="1" lang="en-US" altLang="ja-JP" sz="2400" u="sng" dirty="0"/>
              <a:t>2.80%</a:t>
            </a:r>
            <a:r>
              <a:rPr kumimoji="1" lang="ja-JP" altLang="en-US" sz="2400" u="sng"/>
              <a:t>と若干の改善</a:t>
            </a:r>
          </a:p>
        </p:txBody>
      </p:sp>
      <p:sp>
        <p:nvSpPr>
          <p:cNvPr id="4" name="角丸四角形 3">
            <a:extLst>
              <a:ext uri="{FF2B5EF4-FFF2-40B4-BE49-F238E27FC236}">
                <a16:creationId xmlns:a16="http://schemas.microsoft.com/office/drawing/2014/main" id="{B2531281-CD65-8C8F-06A5-B0386F5BE60C}"/>
              </a:ext>
            </a:extLst>
          </p:cNvPr>
          <p:cNvSpPr/>
          <p:nvPr/>
        </p:nvSpPr>
        <p:spPr>
          <a:xfrm>
            <a:off x="6912486" y="2489200"/>
            <a:ext cx="799691" cy="2523976"/>
          </a:xfrm>
          <a:prstGeom prst="round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1723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C49E905C-F9B1-4DC6-AFBB-4BA15382FDC2}" type="slidenum">
              <a:rPr lang="en-US" altLang="ja-JP" smtClean="0"/>
              <a:pPr/>
              <a:t>6</a:t>
            </a:fld>
            <a:endParaRPr lang="en-US" altLang="ja-JP"/>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8" y="9273"/>
            <a:ext cx="4423226" cy="6850129"/>
          </a:xfrm>
          <a:prstGeom prst="rect">
            <a:avLst/>
          </a:prstGeom>
        </p:spPr>
      </p:pic>
      <p:sp>
        <p:nvSpPr>
          <p:cNvPr id="4" name="テキスト ボックス 3"/>
          <p:cNvSpPr txBox="1"/>
          <p:nvPr/>
        </p:nvSpPr>
        <p:spPr>
          <a:xfrm>
            <a:off x="5148064" y="1484784"/>
            <a:ext cx="3024336" cy="1261884"/>
          </a:xfrm>
          <a:prstGeom prst="rect">
            <a:avLst/>
          </a:prstGeom>
          <a:noFill/>
        </p:spPr>
        <p:txBody>
          <a:bodyPr wrap="square" rtlCol="0">
            <a:spAutoFit/>
          </a:bodyPr>
          <a:lstStyle/>
          <a:p>
            <a:r>
              <a:rPr kumimoji="1" lang="ja-JP" altLang="en-US" sz="3200" dirty="0"/>
              <a:t>令和</a:t>
            </a:r>
            <a:r>
              <a:rPr lang="en-US" altLang="ja-JP" sz="3200" dirty="0"/>
              <a:t>5</a:t>
            </a:r>
            <a:r>
              <a:rPr kumimoji="1" lang="ja-JP" altLang="en-US" sz="3200" dirty="0"/>
              <a:t>年度前期</a:t>
            </a:r>
            <a:endParaRPr kumimoji="1" lang="en-US" altLang="ja-JP" sz="3200" dirty="0"/>
          </a:p>
          <a:p>
            <a:r>
              <a:rPr kumimoji="1" lang="ja-JP" altLang="en-US" sz="4400" dirty="0"/>
              <a:t>学校の近況</a:t>
            </a:r>
          </a:p>
        </p:txBody>
      </p:sp>
    </p:spTree>
    <p:extLst>
      <p:ext uri="{BB962C8B-B14F-4D97-AF65-F5344CB8AC3E}">
        <p14:creationId xmlns:p14="http://schemas.microsoft.com/office/powerpoint/2010/main" val="34747524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5" name="図 4">
            <a:extLst>
              <a:ext uri="{FF2B5EF4-FFF2-40B4-BE49-F238E27FC236}">
                <a16:creationId xmlns:a16="http://schemas.microsoft.com/office/drawing/2014/main" id="{5E69DF43-2C13-0E8E-F89E-9AB7C90B0CDB}"/>
              </a:ext>
            </a:extLst>
          </p:cNvPr>
          <p:cNvPicPr>
            <a:picLocks noChangeAspect="1"/>
          </p:cNvPicPr>
          <p:nvPr/>
        </p:nvPicPr>
        <p:blipFill>
          <a:blip r:embed="rId3"/>
          <a:stretch>
            <a:fillRect/>
          </a:stretch>
        </p:blipFill>
        <p:spPr>
          <a:xfrm>
            <a:off x="625986" y="1844825"/>
            <a:ext cx="7772400" cy="4320574"/>
          </a:xfrm>
          <a:prstGeom prst="rect">
            <a:avLst/>
          </a:prstGeom>
        </p:spPr>
      </p:pic>
      <p:sp>
        <p:nvSpPr>
          <p:cNvPr id="337" name="Google Shape;337;p32"/>
          <p:cNvSpPr txBox="1">
            <a:spLocks noGrp="1"/>
          </p:cNvSpPr>
          <p:nvPr>
            <p:ph type="body" idx="1"/>
          </p:nvPr>
        </p:nvSpPr>
        <p:spPr>
          <a:xfrm>
            <a:off x="457200" y="1196753"/>
            <a:ext cx="8229600" cy="648072"/>
          </a:xfrm>
          <a:prstGeom prst="rect">
            <a:avLst/>
          </a:prstGeom>
          <a:noFill/>
          <a:ln>
            <a:noFill/>
          </a:ln>
        </p:spPr>
        <p:txBody>
          <a:bodyPr spcFirstLastPara="1" wrap="square" lIns="91425" tIns="45700" rIns="91425" bIns="45700" anchor="t" anchorCtr="0">
            <a:normAutofit/>
          </a:bodyPr>
          <a:lstStyle/>
          <a:p>
            <a:pPr marL="342900">
              <a:spcBef>
                <a:spcPts val="0"/>
              </a:spcBef>
              <a:buSzPct val="100000"/>
            </a:pPr>
            <a:r>
              <a:rPr lang="ja-JP" altLang="en-US"/>
              <a:t>令和５年度前期結果（学習）</a:t>
            </a:r>
          </a:p>
        </p:txBody>
      </p:sp>
      <p:sp>
        <p:nvSpPr>
          <p:cNvPr id="338" name="Google Shape;338;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60</a:t>
            </a:fld>
            <a:endParaRPr/>
          </a:p>
        </p:txBody>
      </p:sp>
      <p:sp>
        <p:nvSpPr>
          <p:cNvPr id="339" name="Google Shape;339;p32"/>
          <p:cNvSpPr txBox="1"/>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3200">
                <a:solidFill>
                  <a:schemeClr val="lt1"/>
                </a:solidFill>
                <a:latin typeface="Arial"/>
                <a:ea typeface="Arial"/>
                <a:cs typeface="Arial"/>
                <a:sym typeface="Arial"/>
              </a:rPr>
              <a:t>教育重点項目</a:t>
            </a:r>
            <a:endParaRPr dirty="0"/>
          </a:p>
        </p:txBody>
      </p:sp>
      <p:sp>
        <p:nvSpPr>
          <p:cNvPr id="3" name="角丸四角形吹き出し 2">
            <a:extLst>
              <a:ext uri="{FF2B5EF4-FFF2-40B4-BE49-F238E27FC236}">
                <a16:creationId xmlns:a16="http://schemas.microsoft.com/office/drawing/2014/main" id="{3F5C2572-1F88-D570-A9A6-539A8AB0E228}"/>
              </a:ext>
            </a:extLst>
          </p:cNvPr>
          <p:cNvSpPr/>
          <p:nvPr/>
        </p:nvSpPr>
        <p:spPr>
          <a:xfrm>
            <a:off x="684979" y="5702227"/>
            <a:ext cx="7654414" cy="1022375"/>
          </a:xfrm>
          <a:prstGeom prst="wedgeRoundRectCallout">
            <a:avLst>
              <a:gd name="adj1" fmla="val 38453"/>
              <a:gd name="adj2" fmla="val -10389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0.37%(2020</a:t>
            </a:r>
            <a:r>
              <a:rPr kumimoji="1" lang="ja-JP" altLang="en-US" sz="2400"/>
              <a:t>年</a:t>
            </a:r>
            <a:r>
              <a:rPr kumimoji="1" lang="en-US" altLang="ja-JP" sz="2400" dirty="0"/>
              <a:t>)</a:t>
            </a:r>
            <a:r>
              <a:rPr kumimoji="1" lang="ja-JP" altLang="en-US" sz="2400"/>
              <a:t>→</a:t>
            </a:r>
            <a:r>
              <a:rPr kumimoji="1" lang="en-US" altLang="ja-JP" sz="2400" dirty="0"/>
              <a:t>1.17%(2021</a:t>
            </a:r>
            <a:r>
              <a:rPr kumimoji="1" lang="ja-JP" altLang="en-US" sz="2400"/>
              <a:t>年</a:t>
            </a:r>
            <a:r>
              <a:rPr kumimoji="1" lang="en-US" altLang="ja-JP" sz="2400" dirty="0"/>
              <a:t>)</a:t>
            </a:r>
            <a:r>
              <a:rPr kumimoji="1" lang="ja-JP" altLang="en-US" sz="2400"/>
              <a:t>→</a:t>
            </a:r>
            <a:r>
              <a:rPr kumimoji="1" lang="en-US" altLang="ja-JP" sz="2400" dirty="0"/>
              <a:t>1.53%(2022</a:t>
            </a:r>
            <a:r>
              <a:rPr kumimoji="1" lang="ja-JP" altLang="en-US" sz="2400"/>
              <a:t>年</a:t>
            </a:r>
            <a:r>
              <a:rPr kumimoji="1" lang="en-US" altLang="ja-JP" sz="2400" dirty="0"/>
              <a:t>)</a:t>
            </a:r>
            <a:r>
              <a:rPr kumimoji="1" lang="ja-JP" altLang="en-US" sz="2400"/>
              <a:t>から</a:t>
            </a:r>
            <a:endParaRPr kumimoji="1" lang="en-US" altLang="ja-JP" sz="2400" dirty="0"/>
          </a:p>
          <a:p>
            <a:pPr algn="ctr"/>
            <a:r>
              <a:rPr kumimoji="1" lang="en-US" altLang="ja-JP" sz="2400" u="sng" dirty="0"/>
              <a:t>1.62%</a:t>
            </a:r>
            <a:r>
              <a:rPr kumimoji="1" lang="ja-JP" altLang="en-US" sz="2400" u="sng"/>
              <a:t>と微増</a:t>
            </a:r>
          </a:p>
        </p:txBody>
      </p:sp>
      <p:sp>
        <p:nvSpPr>
          <p:cNvPr id="4" name="角丸四角形 3">
            <a:extLst>
              <a:ext uri="{FF2B5EF4-FFF2-40B4-BE49-F238E27FC236}">
                <a16:creationId xmlns:a16="http://schemas.microsoft.com/office/drawing/2014/main" id="{B2531281-CD65-8C8F-06A5-B0386F5BE60C}"/>
              </a:ext>
            </a:extLst>
          </p:cNvPr>
          <p:cNvSpPr/>
          <p:nvPr/>
        </p:nvSpPr>
        <p:spPr>
          <a:xfrm>
            <a:off x="7343057" y="2602841"/>
            <a:ext cx="1174957" cy="2523976"/>
          </a:xfrm>
          <a:prstGeom prst="round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a:extLst>
              <a:ext uri="{FF2B5EF4-FFF2-40B4-BE49-F238E27FC236}">
                <a16:creationId xmlns:a16="http://schemas.microsoft.com/office/drawing/2014/main" id="{5E79B81A-8561-3F14-BA94-D7A006998DB5}"/>
              </a:ext>
            </a:extLst>
          </p:cNvPr>
          <p:cNvSpPr/>
          <p:nvPr/>
        </p:nvSpPr>
        <p:spPr>
          <a:xfrm>
            <a:off x="1741771" y="4694113"/>
            <a:ext cx="1174957" cy="1032731"/>
          </a:xfrm>
          <a:prstGeom prst="round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7493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2"/>
          <p:cNvSpPr txBox="1">
            <a:spLocks noGrp="1"/>
          </p:cNvSpPr>
          <p:nvPr>
            <p:ph type="body" idx="1"/>
          </p:nvPr>
        </p:nvSpPr>
        <p:spPr>
          <a:xfrm>
            <a:off x="457200" y="1196753"/>
            <a:ext cx="8229600" cy="5048472"/>
          </a:xfrm>
          <a:prstGeom prst="rect">
            <a:avLst/>
          </a:prstGeom>
          <a:noFill/>
          <a:ln>
            <a:noFill/>
          </a:ln>
        </p:spPr>
        <p:txBody>
          <a:bodyPr spcFirstLastPara="1" wrap="square" lIns="91425" tIns="45700" rIns="91425" bIns="45700" anchor="t" anchorCtr="0">
            <a:normAutofit/>
          </a:bodyPr>
          <a:lstStyle/>
          <a:p>
            <a:pPr marL="342900">
              <a:spcBef>
                <a:spcPts val="0"/>
              </a:spcBef>
              <a:buSzPct val="100000"/>
            </a:pPr>
            <a:r>
              <a:rPr lang="ja-JP" altLang="en-US"/>
              <a:t>令和５年度の傾向</a:t>
            </a:r>
          </a:p>
          <a:p>
            <a:pPr marL="628650" indent="-514350" algn="l">
              <a:buSzPct val="100000"/>
              <a:buFont typeface="+mj-lt"/>
              <a:buAutoNum type="arabicPeriod"/>
            </a:pPr>
            <a:r>
              <a:rPr lang="ja-JP" altLang="en-US">
                <a:solidFill>
                  <a:srgbClr val="222222"/>
                </a:solidFill>
                <a:latin typeface="Arial" panose="020B0604020202020204" pitchFamily="34" charset="0"/>
              </a:rPr>
              <a:t>入学時の学科イメージ・学習内容と差異がある</a:t>
            </a:r>
            <a:endParaRPr lang="en-US" altLang="ja-JP" dirty="0">
              <a:solidFill>
                <a:srgbClr val="222222"/>
              </a:solidFill>
              <a:latin typeface="Arial" panose="020B0604020202020204" pitchFamily="34" charset="0"/>
            </a:endParaRPr>
          </a:p>
          <a:p>
            <a:pPr marL="628650" indent="-514350" algn="l">
              <a:buSzPct val="100000"/>
              <a:buFont typeface="+mj-lt"/>
              <a:buAutoNum type="arabicPeriod"/>
            </a:pPr>
            <a:r>
              <a:rPr lang="ja-JP" altLang="en-US" b="0" i="0">
                <a:solidFill>
                  <a:srgbClr val="222222"/>
                </a:solidFill>
                <a:effectLst/>
                <a:latin typeface="Arial" panose="020B0604020202020204" pitchFamily="34" charset="0"/>
              </a:rPr>
              <a:t>毎日の通学に慣れていない入学者が一定数いる</a:t>
            </a:r>
            <a:endParaRPr lang="en-US" altLang="ja-JP" dirty="0">
              <a:solidFill>
                <a:srgbClr val="222222"/>
              </a:solidFill>
              <a:latin typeface="Arial" panose="020B0604020202020204" pitchFamily="34" charset="0"/>
            </a:endParaRPr>
          </a:p>
          <a:p>
            <a:pPr marL="628650" indent="-514350" algn="l">
              <a:buSzPct val="100000"/>
              <a:buFont typeface="+mj-lt"/>
              <a:buAutoNum type="arabicPeriod"/>
            </a:pPr>
            <a:r>
              <a:rPr lang="ja-JP" altLang="en-US" b="0" i="0">
                <a:solidFill>
                  <a:srgbClr val="222222"/>
                </a:solidFill>
                <a:effectLst/>
                <a:latin typeface="Arial" panose="020B0604020202020204" pitchFamily="34" charset="0"/>
              </a:rPr>
              <a:t>ドロップアウトのきっかけとして学生個々に個別の問題を抱える案件が増えている</a:t>
            </a:r>
          </a:p>
        </p:txBody>
      </p:sp>
      <p:sp>
        <p:nvSpPr>
          <p:cNvPr id="338" name="Google Shape;338;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61</a:t>
            </a:fld>
            <a:endParaRPr/>
          </a:p>
        </p:txBody>
      </p:sp>
      <p:sp>
        <p:nvSpPr>
          <p:cNvPr id="339" name="Google Shape;339;p32"/>
          <p:cNvSpPr txBox="1"/>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3200">
                <a:solidFill>
                  <a:schemeClr val="lt1"/>
                </a:solidFill>
                <a:latin typeface="Arial"/>
                <a:ea typeface="Arial"/>
                <a:cs typeface="Arial"/>
                <a:sym typeface="Arial"/>
              </a:rPr>
              <a:t>教育重点項目</a:t>
            </a:r>
            <a:endParaRPr dirty="0"/>
          </a:p>
        </p:txBody>
      </p:sp>
    </p:spTree>
    <p:extLst>
      <p:ext uri="{BB962C8B-B14F-4D97-AF65-F5344CB8AC3E}">
        <p14:creationId xmlns:p14="http://schemas.microsoft.com/office/powerpoint/2010/main" val="34955241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2"/>
          <p:cNvSpPr txBox="1">
            <a:spLocks noGrp="1"/>
          </p:cNvSpPr>
          <p:nvPr>
            <p:ph type="body" idx="1"/>
          </p:nvPr>
        </p:nvSpPr>
        <p:spPr>
          <a:xfrm>
            <a:off x="457200" y="1196753"/>
            <a:ext cx="8229600" cy="5048472"/>
          </a:xfrm>
          <a:prstGeom prst="rect">
            <a:avLst/>
          </a:prstGeom>
          <a:noFill/>
          <a:ln>
            <a:noFill/>
          </a:ln>
        </p:spPr>
        <p:txBody>
          <a:bodyPr spcFirstLastPara="1" wrap="square" lIns="91425" tIns="45700" rIns="91425" bIns="45700" anchor="t" anchorCtr="0">
            <a:normAutofit/>
          </a:bodyPr>
          <a:lstStyle/>
          <a:p>
            <a:pPr marL="514350" indent="-514350">
              <a:spcBef>
                <a:spcPts val="0"/>
              </a:spcBef>
              <a:buSzPct val="100000"/>
              <a:buFont typeface="+mj-lt"/>
              <a:buAutoNum type="arabicPeriod"/>
            </a:pPr>
            <a:r>
              <a:rPr lang="ja-JP" altLang="en-US">
                <a:solidFill>
                  <a:srgbClr val="222222"/>
                </a:solidFill>
                <a:latin typeface="Arial" panose="020B0604020202020204" pitchFamily="34" charset="0"/>
              </a:rPr>
              <a:t>入学時の学科イメージ・学習内容と差異がある</a:t>
            </a:r>
            <a:endParaRPr lang="en-US" altLang="ja-JP" b="0" i="0" dirty="0">
              <a:solidFill>
                <a:srgbClr val="222222"/>
              </a:solidFill>
              <a:effectLst/>
              <a:latin typeface="Arial" panose="020B0604020202020204" pitchFamily="34" charset="0"/>
            </a:endParaRPr>
          </a:p>
          <a:p>
            <a:pPr marL="457200" marR="0" lvl="0" indent="-342900" algn="l" defTabSz="914400" rtl="0" eaLnBrk="1" fontAlgn="auto" latinLnBrk="0" hangingPunct="1">
              <a:lnSpc>
                <a:spcPct val="100000"/>
              </a:lnSpc>
              <a:spcBef>
                <a:spcPts val="360"/>
              </a:spcBef>
              <a:spcAft>
                <a:spcPts val="0"/>
              </a:spcAft>
              <a:buClr>
                <a:srgbClr val="000000"/>
              </a:buClr>
              <a:buSzPts val="1800"/>
              <a:buFont typeface="Arial"/>
              <a:buChar char="•"/>
              <a:tabLst/>
              <a:defRPr/>
            </a:pPr>
            <a:r>
              <a:rPr kumimoji="0" lang="ja-JP" altLang="en-US" sz="3200" b="0" i="0" u="sng" strike="noStrike" kern="0" cap="none" spc="0" normalizeH="0" baseline="0" noProof="0">
                <a:ln>
                  <a:noFill/>
                </a:ln>
                <a:solidFill>
                  <a:srgbClr val="222222"/>
                </a:solidFill>
                <a:effectLst/>
                <a:uLnTx/>
                <a:uFillTx/>
                <a:latin typeface="Arial" panose="020B0604020202020204" pitchFamily="34" charset="0"/>
                <a:cs typeface="Arial"/>
                <a:sym typeface="Arial"/>
              </a:rPr>
              <a:t>入学者に対するガイドプロモーションをチェック</a:t>
            </a:r>
          </a:p>
          <a:p>
            <a:pPr marL="114300" indent="0" algn="l">
              <a:buNone/>
            </a:pPr>
            <a:endParaRPr lang="en-US" altLang="ja-JP"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ct val="100000"/>
              <a:buNone/>
              <a:tabLst/>
              <a:defRPr/>
            </a:pPr>
            <a:r>
              <a:rPr kumimoji="0" lang="ja-JP" altLang="en-US" sz="3200" b="0" i="0" u="none" strike="noStrike" kern="0" cap="none" spc="0" normalizeH="0" baseline="0" noProof="0">
                <a:ln>
                  <a:noFill/>
                </a:ln>
                <a:solidFill>
                  <a:srgbClr val="000000"/>
                </a:solidFill>
                <a:effectLst/>
                <a:uLnTx/>
                <a:uFillTx/>
                <a:latin typeface="Arial"/>
                <a:cs typeface="Arial"/>
                <a:sym typeface="Arial"/>
              </a:rPr>
              <a:t>＜対策＞</a:t>
            </a:r>
          </a:p>
          <a:p>
            <a:pPr algn="l"/>
            <a:r>
              <a:rPr lang="ja-JP" altLang="en-US" b="0" i="0">
                <a:solidFill>
                  <a:srgbClr val="222222"/>
                </a:solidFill>
                <a:effectLst/>
                <a:latin typeface="Arial" panose="020B0604020202020204" pitchFamily="34" charset="0"/>
              </a:rPr>
              <a:t>募集イベントで伝える内容の見直し</a:t>
            </a:r>
          </a:p>
          <a:p>
            <a:pPr algn="l"/>
            <a:r>
              <a:rPr lang="ja-JP" altLang="en-US" b="0" i="0">
                <a:solidFill>
                  <a:srgbClr val="222222"/>
                </a:solidFill>
                <a:effectLst/>
                <a:latin typeface="Arial" panose="020B0604020202020204" pitchFamily="34" charset="0"/>
              </a:rPr>
              <a:t>学習習熟度に合わせた授業運用の実施</a:t>
            </a:r>
          </a:p>
        </p:txBody>
      </p:sp>
      <p:sp>
        <p:nvSpPr>
          <p:cNvPr id="338" name="Google Shape;338;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62</a:t>
            </a:fld>
            <a:endParaRPr/>
          </a:p>
        </p:txBody>
      </p:sp>
      <p:sp>
        <p:nvSpPr>
          <p:cNvPr id="339" name="Google Shape;339;p32"/>
          <p:cNvSpPr txBox="1"/>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3200">
                <a:solidFill>
                  <a:schemeClr val="lt1"/>
                </a:solidFill>
                <a:latin typeface="Arial"/>
                <a:ea typeface="Arial"/>
                <a:cs typeface="Arial"/>
                <a:sym typeface="Arial"/>
              </a:rPr>
              <a:t>教育重点項目</a:t>
            </a:r>
            <a:endParaRPr dirty="0"/>
          </a:p>
        </p:txBody>
      </p:sp>
    </p:spTree>
    <p:extLst>
      <p:ext uri="{BB962C8B-B14F-4D97-AF65-F5344CB8AC3E}">
        <p14:creationId xmlns:p14="http://schemas.microsoft.com/office/powerpoint/2010/main" val="28310172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2"/>
          <p:cNvSpPr txBox="1">
            <a:spLocks noGrp="1"/>
          </p:cNvSpPr>
          <p:nvPr>
            <p:ph type="body" idx="1"/>
          </p:nvPr>
        </p:nvSpPr>
        <p:spPr>
          <a:xfrm>
            <a:off x="457200" y="1196753"/>
            <a:ext cx="8229600" cy="5048472"/>
          </a:xfrm>
          <a:prstGeom prst="rect">
            <a:avLst/>
          </a:prstGeom>
          <a:noFill/>
          <a:ln>
            <a:noFill/>
          </a:ln>
        </p:spPr>
        <p:txBody>
          <a:bodyPr spcFirstLastPara="1" wrap="square" lIns="91425" tIns="45700" rIns="91425" bIns="45700" anchor="t" anchorCtr="0">
            <a:normAutofit fontScale="92500" lnSpcReduction="10000"/>
          </a:bodyPr>
          <a:lstStyle/>
          <a:p>
            <a:pPr marL="514350" indent="-514350">
              <a:spcBef>
                <a:spcPts val="0"/>
              </a:spcBef>
              <a:buSzPct val="100000"/>
              <a:buFont typeface="+mj-lt"/>
              <a:buAutoNum type="arabicPeriod" startAt="2"/>
            </a:pPr>
            <a:r>
              <a:rPr lang="ja-JP" altLang="en-US" b="0" i="0">
                <a:solidFill>
                  <a:srgbClr val="222222"/>
                </a:solidFill>
                <a:effectLst/>
                <a:latin typeface="Arial" panose="020B0604020202020204" pitchFamily="34" charset="0"/>
              </a:rPr>
              <a:t>毎日の通学に慣れていない入学者に対して</a:t>
            </a:r>
            <a:endParaRPr lang="ja-JP" altLang="en-US"/>
          </a:p>
          <a:p>
            <a:pPr algn="l"/>
            <a:r>
              <a:rPr lang="ja-JP" altLang="en-US" u="sng">
                <a:solidFill>
                  <a:srgbClr val="222222"/>
                </a:solidFill>
                <a:latin typeface="Arial" panose="020B0604020202020204" pitchFamily="34" charset="0"/>
              </a:rPr>
              <a:t>早期に注意が必要な学生を把握する</a:t>
            </a:r>
            <a:endParaRPr lang="en-US" altLang="ja-JP" u="sng" dirty="0">
              <a:solidFill>
                <a:srgbClr val="222222"/>
              </a:solidFill>
              <a:latin typeface="Arial" panose="020B0604020202020204" pitchFamily="34" charset="0"/>
            </a:endParaRPr>
          </a:p>
          <a:p>
            <a:pPr marL="114300" indent="0" algn="l">
              <a:buNone/>
            </a:pPr>
            <a:endParaRPr lang="en-US" altLang="ja-JP"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ct val="100000"/>
              <a:buNone/>
              <a:tabLst/>
              <a:defRPr/>
            </a:pPr>
            <a:r>
              <a:rPr kumimoji="0" lang="ja-JP" altLang="en-US" sz="3200" b="0" i="0" u="none" strike="noStrike" kern="0" cap="none" spc="0" normalizeH="0" baseline="0" noProof="0">
                <a:ln>
                  <a:noFill/>
                </a:ln>
                <a:solidFill>
                  <a:srgbClr val="000000"/>
                </a:solidFill>
                <a:effectLst/>
                <a:uLnTx/>
                <a:uFillTx/>
                <a:latin typeface="Arial"/>
                <a:cs typeface="Arial"/>
                <a:sym typeface="Arial"/>
              </a:rPr>
              <a:t>＜対策＞</a:t>
            </a:r>
          </a:p>
          <a:p>
            <a:pPr algn="l"/>
            <a:r>
              <a:rPr lang="ja-JP" altLang="en-US" b="0" i="0">
                <a:solidFill>
                  <a:srgbClr val="222222"/>
                </a:solidFill>
                <a:effectLst/>
                <a:latin typeface="Arial" panose="020B0604020202020204" pitchFamily="34" charset="0"/>
              </a:rPr>
              <a:t>全教員に対して週に</a:t>
            </a:r>
            <a:r>
              <a:rPr lang="en-US" altLang="ja-JP" b="0" i="0" dirty="0">
                <a:solidFill>
                  <a:srgbClr val="222222"/>
                </a:solidFill>
                <a:effectLst/>
                <a:latin typeface="Arial" panose="020B0604020202020204" pitchFamily="34" charset="0"/>
              </a:rPr>
              <a:t>1</a:t>
            </a:r>
            <a:r>
              <a:rPr lang="ja-JP" altLang="en-US" b="0" i="0">
                <a:solidFill>
                  <a:srgbClr val="222222"/>
                </a:solidFill>
                <a:effectLst/>
                <a:latin typeface="Arial" panose="020B0604020202020204" pitchFamily="34" charset="0"/>
              </a:rPr>
              <a:t>～</a:t>
            </a:r>
            <a:r>
              <a:rPr lang="en-US" altLang="ja-JP" b="0" i="0" dirty="0">
                <a:solidFill>
                  <a:srgbClr val="222222"/>
                </a:solidFill>
                <a:effectLst/>
                <a:latin typeface="Arial" panose="020B0604020202020204" pitchFamily="34" charset="0"/>
              </a:rPr>
              <a:t>2</a:t>
            </a:r>
            <a:r>
              <a:rPr lang="ja-JP" altLang="en-US" b="0" i="0">
                <a:solidFill>
                  <a:srgbClr val="222222"/>
                </a:solidFill>
                <a:effectLst/>
                <a:latin typeface="Arial" panose="020B0604020202020204" pitchFamily="34" charset="0"/>
              </a:rPr>
              <a:t>回、メールにて学生の出席状況を共有する</a:t>
            </a:r>
          </a:p>
          <a:p>
            <a:pPr algn="l"/>
            <a:r>
              <a:rPr lang="ja-JP" altLang="en-US" b="0" i="0">
                <a:solidFill>
                  <a:srgbClr val="222222"/>
                </a:solidFill>
                <a:effectLst/>
                <a:latin typeface="Arial" panose="020B0604020202020204" pitchFamily="34" charset="0"/>
              </a:rPr>
              <a:t>注意が必要な遅刻・欠席の傾向について（特定曜日の遅刻・欠席等）</a:t>
            </a:r>
          </a:p>
          <a:p>
            <a:pPr algn="l"/>
            <a:r>
              <a:rPr lang="ja-JP" altLang="en-US" b="0" i="0">
                <a:solidFill>
                  <a:srgbClr val="222222"/>
                </a:solidFill>
                <a:effectLst/>
                <a:latin typeface="Arial" panose="020B0604020202020204" pitchFamily="34" charset="0"/>
              </a:rPr>
              <a:t>欠席学生への対応方法について（まずは事情を確認）</a:t>
            </a:r>
          </a:p>
        </p:txBody>
      </p:sp>
      <p:sp>
        <p:nvSpPr>
          <p:cNvPr id="338" name="Google Shape;338;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63</a:t>
            </a:fld>
            <a:endParaRPr/>
          </a:p>
        </p:txBody>
      </p:sp>
      <p:sp>
        <p:nvSpPr>
          <p:cNvPr id="339" name="Google Shape;339;p32"/>
          <p:cNvSpPr txBox="1"/>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3200">
                <a:solidFill>
                  <a:schemeClr val="lt1"/>
                </a:solidFill>
                <a:latin typeface="Arial"/>
                <a:ea typeface="Arial"/>
                <a:cs typeface="Arial"/>
                <a:sym typeface="Arial"/>
              </a:rPr>
              <a:t>教育重点項目</a:t>
            </a:r>
            <a:endParaRPr dirty="0"/>
          </a:p>
        </p:txBody>
      </p:sp>
    </p:spTree>
    <p:extLst>
      <p:ext uri="{BB962C8B-B14F-4D97-AF65-F5344CB8AC3E}">
        <p14:creationId xmlns:p14="http://schemas.microsoft.com/office/powerpoint/2010/main" val="7000741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2"/>
          <p:cNvSpPr txBox="1">
            <a:spLocks noGrp="1"/>
          </p:cNvSpPr>
          <p:nvPr>
            <p:ph type="body" idx="1"/>
          </p:nvPr>
        </p:nvSpPr>
        <p:spPr>
          <a:xfrm>
            <a:off x="457200" y="1196753"/>
            <a:ext cx="8229600" cy="5048472"/>
          </a:xfrm>
          <a:prstGeom prst="rect">
            <a:avLst/>
          </a:prstGeom>
          <a:noFill/>
          <a:ln>
            <a:noFill/>
          </a:ln>
        </p:spPr>
        <p:txBody>
          <a:bodyPr spcFirstLastPara="1" wrap="square" lIns="91425" tIns="45700" rIns="91425" bIns="45700" anchor="t" anchorCtr="0">
            <a:normAutofit fontScale="85000" lnSpcReduction="10000"/>
          </a:bodyPr>
          <a:lstStyle/>
          <a:p>
            <a:pPr marL="514350" indent="-514350">
              <a:spcBef>
                <a:spcPts val="0"/>
              </a:spcBef>
              <a:buSzPct val="100000"/>
              <a:buFont typeface="+mj-lt"/>
              <a:buAutoNum type="arabicPeriod" startAt="3"/>
            </a:pPr>
            <a:r>
              <a:rPr lang="ja-JP" altLang="en-US" b="0" i="0">
                <a:solidFill>
                  <a:srgbClr val="222222"/>
                </a:solidFill>
                <a:effectLst/>
                <a:latin typeface="Arial" panose="020B0604020202020204" pitchFamily="34" charset="0"/>
              </a:rPr>
              <a:t>学生個々に個別の問題を抱える案件の増加</a:t>
            </a:r>
            <a:endParaRPr lang="ja-JP" altLang="en-US"/>
          </a:p>
          <a:p>
            <a:pPr algn="l"/>
            <a:r>
              <a:rPr lang="ja-JP" altLang="en-US" u="sng">
                <a:solidFill>
                  <a:srgbClr val="222222"/>
                </a:solidFill>
                <a:latin typeface="Arial" panose="020B0604020202020204" pitchFamily="34" charset="0"/>
              </a:rPr>
              <a:t>担任の教員だけでなく、学科・キャリアセンター全体で取り組む</a:t>
            </a:r>
            <a:endParaRPr lang="en-US" altLang="ja-JP" u="sng" dirty="0">
              <a:solidFill>
                <a:srgbClr val="222222"/>
              </a:solidFill>
              <a:latin typeface="Arial" panose="020B0604020202020204" pitchFamily="34" charset="0"/>
            </a:endParaRPr>
          </a:p>
          <a:p>
            <a:pPr marL="114300" indent="0" algn="l">
              <a:buNone/>
            </a:pPr>
            <a:endParaRPr lang="en-US" altLang="ja-JP"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ct val="100000"/>
              <a:buNone/>
              <a:tabLst/>
              <a:defRPr/>
            </a:pPr>
            <a:r>
              <a:rPr kumimoji="0" lang="ja-JP" altLang="en-US" sz="3200" b="0" i="0" u="none" strike="noStrike" kern="0" cap="none" spc="0" normalizeH="0" baseline="0" noProof="0">
                <a:ln>
                  <a:noFill/>
                </a:ln>
                <a:solidFill>
                  <a:srgbClr val="000000"/>
                </a:solidFill>
                <a:effectLst/>
                <a:uLnTx/>
                <a:uFillTx/>
                <a:latin typeface="Arial"/>
                <a:cs typeface="Arial"/>
                <a:sym typeface="Arial"/>
              </a:rPr>
              <a:t>＜対策＞</a:t>
            </a:r>
          </a:p>
          <a:p>
            <a:pPr algn="l"/>
            <a:r>
              <a:rPr lang="ja-JP" altLang="en-US" b="0" i="0">
                <a:solidFill>
                  <a:srgbClr val="222222"/>
                </a:solidFill>
                <a:effectLst/>
                <a:latin typeface="Arial" panose="020B0604020202020204" pitchFamily="34" charset="0"/>
              </a:rPr>
              <a:t>週間出席率を確認し、急激に変化した学科について学科長・担任と面談</a:t>
            </a:r>
          </a:p>
          <a:p>
            <a:pPr algn="l"/>
            <a:r>
              <a:rPr lang="ja-JP" altLang="en-US" b="0" i="0">
                <a:solidFill>
                  <a:srgbClr val="222222"/>
                </a:solidFill>
                <a:effectLst/>
                <a:latin typeface="Arial" panose="020B0604020202020204" pitchFamily="34" charset="0"/>
              </a:rPr>
              <a:t>毎月のクラス在籍報告から状況確認のため面談</a:t>
            </a:r>
          </a:p>
          <a:p>
            <a:pPr algn="l"/>
            <a:r>
              <a:rPr lang="ja-JP" altLang="en-US" b="0" i="0">
                <a:solidFill>
                  <a:srgbClr val="222222"/>
                </a:solidFill>
                <a:effectLst/>
                <a:latin typeface="Arial" panose="020B0604020202020204" pitchFamily="34" charset="0"/>
              </a:rPr>
              <a:t>情報共有ツールである、「学生指導経過表」や「クラス在籍報告書」の見直し・改訂</a:t>
            </a:r>
            <a:endParaRPr lang="en-US" altLang="ja-JP" b="0" i="0" dirty="0">
              <a:solidFill>
                <a:srgbClr val="222222"/>
              </a:solidFill>
              <a:effectLst/>
              <a:latin typeface="Arial" panose="020B0604020202020204" pitchFamily="34" charset="0"/>
            </a:endParaRPr>
          </a:p>
          <a:p>
            <a:pPr algn="l"/>
            <a:r>
              <a:rPr lang="ja-JP" altLang="en-US" b="0" i="0">
                <a:solidFill>
                  <a:srgbClr val="222222"/>
                </a:solidFill>
                <a:effectLst/>
                <a:latin typeface="Arial" panose="020B0604020202020204" pitchFamily="34" charset="0"/>
              </a:rPr>
              <a:t>学生状況、指導履歴把握のためのシステム変更を検討・後期提案</a:t>
            </a:r>
          </a:p>
        </p:txBody>
      </p:sp>
      <p:sp>
        <p:nvSpPr>
          <p:cNvPr id="338" name="Google Shape;338;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64</a:t>
            </a:fld>
            <a:endParaRPr/>
          </a:p>
        </p:txBody>
      </p:sp>
      <p:sp>
        <p:nvSpPr>
          <p:cNvPr id="339" name="Google Shape;339;p32"/>
          <p:cNvSpPr txBox="1"/>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3200">
                <a:solidFill>
                  <a:schemeClr val="lt1"/>
                </a:solidFill>
                <a:latin typeface="Arial"/>
                <a:ea typeface="Arial"/>
                <a:cs typeface="Arial"/>
                <a:sym typeface="Arial"/>
              </a:rPr>
              <a:t>教育重点項目</a:t>
            </a:r>
            <a:endParaRPr dirty="0"/>
          </a:p>
        </p:txBody>
      </p:sp>
    </p:spTree>
    <p:extLst>
      <p:ext uri="{BB962C8B-B14F-4D97-AF65-F5344CB8AC3E}">
        <p14:creationId xmlns:p14="http://schemas.microsoft.com/office/powerpoint/2010/main" val="17844271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2"/>
          <p:cNvSpPr txBox="1">
            <a:spLocks noGrp="1"/>
          </p:cNvSpPr>
          <p:nvPr>
            <p:ph type="body" idx="1"/>
          </p:nvPr>
        </p:nvSpPr>
        <p:spPr>
          <a:xfrm>
            <a:off x="457200" y="1196753"/>
            <a:ext cx="8229600" cy="5048472"/>
          </a:xfrm>
          <a:prstGeom prst="rect">
            <a:avLst/>
          </a:prstGeom>
          <a:noFill/>
          <a:ln>
            <a:noFill/>
          </a:ln>
        </p:spPr>
        <p:txBody>
          <a:bodyPr spcFirstLastPara="1" wrap="square" lIns="91425" tIns="45700" rIns="91425" bIns="45700" anchor="t" anchorCtr="0">
            <a:normAutofit/>
          </a:bodyPr>
          <a:lstStyle/>
          <a:p>
            <a:pPr marL="342900">
              <a:spcBef>
                <a:spcPts val="0"/>
              </a:spcBef>
              <a:buSzPct val="100000"/>
            </a:pPr>
            <a:r>
              <a:rPr lang="ja-JP" altLang="en-US">
                <a:solidFill>
                  <a:srgbClr val="222222"/>
                </a:solidFill>
                <a:latin typeface="Arial" panose="020B0604020202020204" pitchFamily="34" charset="0"/>
              </a:rPr>
              <a:t>「</a:t>
            </a:r>
            <a:r>
              <a:rPr lang="ja-JP" altLang="en-US" b="0" i="0">
                <a:solidFill>
                  <a:srgbClr val="222222"/>
                </a:solidFill>
                <a:effectLst/>
                <a:latin typeface="Arial" panose="020B0604020202020204" pitchFamily="34" charset="0"/>
              </a:rPr>
              <a:t>指導経過表」の改訂</a:t>
            </a:r>
          </a:p>
          <a:p>
            <a:r>
              <a:rPr lang="ja-JP" altLang="en-US" b="0" i="0">
                <a:solidFill>
                  <a:srgbClr val="222222"/>
                </a:solidFill>
                <a:effectLst/>
                <a:latin typeface="Arial" panose="020B0604020202020204" pitchFamily="34" charset="0"/>
              </a:rPr>
              <a:t>担当教員の視点において、ドロップアウトの要因としてどのような要素があるのか等に気付くツールにもなりうる</a:t>
            </a:r>
            <a:endParaRPr lang="en-US" altLang="ja-JP" b="0" i="0" dirty="0">
              <a:solidFill>
                <a:srgbClr val="222222"/>
              </a:solidFill>
              <a:effectLst/>
              <a:latin typeface="Arial" panose="020B0604020202020204" pitchFamily="34" charset="0"/>
            </a:endParaRPr>
          </a:p>
          <a:p>
            <a:r>
              <a:rPr lang="ja-JP" altLang="en-US" b="0" i="0">
                <a:solidFill>
                  <a:srgbClr val="222222"/>
                </a:solidFill>
                <a:effectLst/>
                <a:latin typeface="Arial" panose="020B0604020202020204" pitchFamily="34" charset="0"/>
              </a:rPr>
              <a:t>学科内で学生個々の情報が共有できるツールとして、意識の共有がなされるように改訂をする</a:t>
            </a:r>
            <a:endParaRPr lang="en-US" altLang="ja-JP" b="0" i="0" dirty="0">
              <a:solidFill>
                <a:srgbClr val="222222"/>
              </a:solidFill>
              <a:effectLst/>
              <a:latin typeface="Arial" panose="020B0604020202020204" pitchFamily="34" charset="0"/>
            </a:endParaRPr>
          </a:p>
        </p:txBody>
      </p:sp>
      <p:sp>
        <p:nvSpPr>
          <p:cNvPr id="338" name="Google Shape;338;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65</a:t>
            </a:fld>
            <a:endParaRPr/>
          </a:p>
        </p:txBody>
      </p:sp>
      <p:sp>
        <p:nvSpPr>
          <p:cNvPr id="339" name="Google Shape;339;p32"/>
          <p:cNvSpPr txBox="1"/>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3200">
                <a:solidFill>
                  <a:schemeClr val="lt1"/>
                </a:solidFill>
                <a:latin typeface="Arial"/>
                <a:ea typeface="Arial"/>
                <a:cs typeface="Arial"/>
                <a:sym typeface="Arial"/>
              </a:rPr>
              <a:t>教育重点項目</a:t>
            </a:r>
            <a:endParaRPr dirty="0"/>
          </a:p>
        </p:txBody>
      </p:sp>
    </p:spTree>
    <p:extLst>
      <p:ext uri="{BB962C8B-B14F-4D97-AF65-F5344CB8AC3E}">
        <p14:creationId xmlns:p14="http://schemas.microsoft.com/office/powerpoint/2010/main" val="38494788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2"/>
          <p:cNvSpPr txBox="1">
            <a:spLocks noGrp="1"/>
          </p:cNvSpPr>
          <p:nvPr>
            <p:ph type="body" idx="1"/>
          </p:nvPr>
        </p:nvSpPr>
        <p:spPr>
          <a:xfrm>
            <a:off x="457200" y="1196752"/>
            <a:ext cx="8229600" cy="4929411"/>
          </a:xfrm>
          <a:prstGeom prst="rect">
            <a:avLst/>
          </a:prstGeom>
          <a:noFill/>
          <a:ln>
            <a:noFill/>
          </a:ln>
        </p:spPr>
        <p:txBody>
          <a:bodyPr spcFirstLastPara="1" wrap="square" lIns="91425" tIns="45700" rIns="91425" bIns="45700" anchor="t" anchorCtr="0">
            <a:normAutofit/>
          </a:bodyPr>
          <a:lstStyle/>
          <a:p>
            <a:pPr marL="342900" lvl="0" indent="-342900" algn="l" rtl="0">
              <a:spcBef>
                <a:spcPts val="592"/>
              </a:spcBef>
              <a:spcAft>
                <a:spcPts val="0"/>
              </a:spcAft>
              <a:buClr>
                <a:schemeClr val="dk1"/>
              </a:buClr>
              <a:buSzPct val="100000"/>
              <a:buFont typeface="Arial"/>
              <a:buChar char="•"/>
            </a:pPr>
            <a:r>
              <a:rPr lang="ja-JP"/>
              <a:t>後期に向け</a:t>
            </a:r>
            <a:r>
              <a:rPr lang="ja-JP" altLang="en-US"/>
              <a:t>て</a:t>
            </a:r>
            <a:endParaRPr dirty="0"/>
          </a:p>
          <a:p>
            <a:pPr marL="971550" lvl="1" indent="-514350">
              <a:spcBef>
                <a:spcPts val="518"/>
              </a:spcBef>
              <a:buSzPct val="100000"/>
            </a:pPr>
            <a:r>
              <a:rPr lang="ja-JP" altLang="en-US"/>
              <a:t>これまで以上に１人１人の学生対応に時間のかかる事例が増えてくる</a:t>
            </a:r>
            <a:endParaRPr dirty="0"/>
          </a:p>
          <a:p>
            <a:pPr marL="971550" lvl="1" indent="-514350">
              <a:spcBef>
                <a:spcPts val="518"/>
              </a:spcBef>
              <a:buSzPct val="100000"/>
            </a:pPr>
            <a:r>
              <a:rPr lang="ja-JP" altLang="en-US"/>
              <a:t>１人の教員が負担するのではなく、学校全体の取り組みとして様々な教職員が関わりながら取り組んでいくという姿勢が必要</a:t>
            </a:r>
            <a:endParaRPr lang="en-US" altLang="ja-JP" dirty="0"/>
          </a:p>
        </p:txBody>
      </p:sp>
      <p:sp>
        <p:nvSpPr>
          <p:cNvPr id="338" name="Google Shape;338;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t>66</a:t>
            </a:fld>
            <a:endParaRPr/>
          </a:p>
        </p:txBody>
      </p:sp>
      <p:sp>
        <p:nvSpPr>
          <p:cNvPr id="339" name="Google Shape;339;p32"/>
          <p:cNvSpPr txBox="1"/>
          <p:nvPr/>
        </p:nvSpPr>
        <p:spPr>
          <a:xfrm>
            <a:off x="340296" y="188640"/>
            <a:ext cx="5815880" cy="648072"/>
          </a:xfrm>
          <a:prstGeom prst="rect">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3200">
                <a:solidFill>
                  <a:schemeClr val="lt1"/>
                </a:solidFill>
                <a:latin typeface="Arial"/>
                <a:ea typeface="Arial"/>
                <a:cs typeface="Arial"/>
                <a:sym typeface="Arial"/>
              </a:rPr>
              <a:t>教育重点項目</a:t>
            </a:r>
            <a:endParaRPr dirty="0"/>
          </a:p>
        </p:txBody>
      </p:sp>
    </p:spTree>
    <p:extLst>
      <p:ext uri="{BB962C8B-B14F-4D97-AF65-F5344CB8AC3E}">
        <p14:creationId xmlns:p14="http://schemas.microsoft.com/office/powerpoint/2010/main" val="2451885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D04EB1-48DE-457E-AC83-61029E88FACA}"/>
              </a:ext>
            </a:extLst>
          </p:cNvPr>
          <p:cNvSpPr>
            <a:spLocks noGrp="1"/>
          </p:cNvSpPr>
          <p:nvPr>
            <p:ph type="title"/>
          </p:nvPr>
        </p:nvSpPr>
        <p:spPr>
          <a:xfrm>
            <a:off x="251520" y="268084"/>
            <a:ext cx="3816424" cy="644426"/>
          </a:xfrm>
          <a:solidFill>
            <a:srgbClr val="002060"/>
          </a:solidFill>
        </p:spPr>
        <p:txBody>
          <a:bodyPr/>
          <a:lstStyle/>
          <a:p>
            <a:r>
              <a:rPr kumimoji="1" lang="ja-JP" altLang="en-US" sz="3200" dirty="0">
                <a:solidFill>
                  <a:schemeClr val="bg1"/>
                </a:solidFill>
              </a:rPr>
              <a:t>学校の近況（</a:t>
            </a:r>
            <a:r>
              <a:rPr kumimoji="1" lang="en-US" altLang="ja-JP" sz="3200" dirty="0">
                <a:solidFill>
                  <a:schemeClr val="bg1"/>
                </a:solidFill>
              </a:rPr>
              <a:t>1/14</a:t>
            </a:r>
            <a:r>
              <a:rPr kumimoji="1" lang="ja-JP" altLang="en-US" sz="3200" dirty="0">
                <a:solidFill>
                  <a:schemeClr val="bg1"/>
                </a:solidFill>
              </a:rPr>
              <a:t>）</a:t>
            </a:r>
          </a:p>
        </p:txBody>
      </p:sp>
      <p:sp>
        <p:nvSpPr>
          <p:cNvPr id="3" name="コンテンツ プレースホルダー 2">
            <a:extLst>
              <a:ext uri="{FF2B5EF4-FFF2-40B4-BE49-F238E27FC236}">
                <a16:creationId xmlns:a16="http://schemas.microsoft.com/office/drawing/2014/main" id="{5571FF75-847D-4AA9-8776-A2FB98533A64}"/>
              </a:ext>
            </a:extLst>
          </p:cNvPr>
          <p:cNvSpPr>
            <a:spLocks noGrp="1"/>
          </p:cNvSpPr>
          <p:nvPr>
            <p:ph idx="1"/>
          </p:nvPr>
        </p:nvSpPr>
        <p:spPr>
          <a:xfrm>
            <a:off x="457200" y="1124744"/>
            <a:ext cx="8229600" cy="5001419"/>
          </a:xfrm>
        </p:spPr>
        <p:txBody>
          <a:bodyPr/>
          <a:lstStyle/>
          <a:p>
            <a:r>
              <a:rPr kumimoji="1" lang="en-US" altLang="ja-JP" sz="2400" dirty="0"/>
              <a:t>4</a:t>
            </a:r>
            <a:r>
              <a:rPr kumimoji="1" lang="ja-JP" altLang="en-US" sz="2400" dirty="0"/>
              <a:t>月</a:t>
            </a:r>
            <a:r>
              <a:rPr kumimoji="1" lang="en-US" altLang="ja-JP" sz="2400" dirty="0"/>
              <a:t>6</a:t>
            </a:r>
            <a:r>
              <a:rPr kumimoji="1" lang="ja-JP" altLang="en-US" sz="2400" dirty="0"/>
              <a:t>日（木）、第</a:t>
            </a:r>
            <a:r>
              <a:rPr kumimoji="1" lang="en-US" altLang="ja-JP" sz="2400" dirty="0"/>
              <a:t>19</a:t>
            </a:r>
            <a:r>
              <a:rPr kumimoji="1" lang="ja-JP" altLang="en-US" sz="2400" dirty="0"/>
              <a:t>回「</a:t>
            </a:r>
            <a:r>
              <a:rPr kumimoji="1" lang="en-US" altLang="ja-JP" sz="2400" dirty="0"/>
              <a:t>AC</a:t>
            </a:r>
            <a:r>
              <a:rPr kumimoji="1" lang="ja-JP" altLang="en-US" sz="2400" dirty="0"/>
              <a:t>ジャパン広告学生賞」で</a:t>
            </a:r>
            <a:r>
              <a:rPr kumimoji="1" lang="en-US" altLang="ja-JP" sz="2400" dirty="0"/>
              <a:t>CG</a:t>
            </a:r>
            <a:r>
              <a:rPr kumimoji="1" lang="ja-JP" altLang="en-US" sz="2400" dirty="0"/>
              <a:t>映像制作科、グラフィックデザイン科学生が奨励賞を受賞しました！</a:t>
            </a:r>
            <a:br>
              <a:rPr kumimoji="1" lang="en-US" altLang="ja-JP" sz="2400" dirty="0"/>
            </a:br>
            <a:endParaRPr kumimoji="1" lang="en-US" altLang="ja-JP" sz="2400" dirty="0"/>
          </a:p>
          <a:p>
            <a:endParaRPr lang="en-US" altLang="ja-JP" sz="2400" dirty="0"/>
          </a:p>
          <a:p>
            <a:endParaRPr kumimoji="1" lang="en-US" altLang="ja-JP" sz="2400" dirty="0"/>
          </a:p>
          <a:p>
            <a:endParaRPr lang="en-US" altLang="ja-JP" sz="2400" dirty="0"/>
          </a:p>
          <a:p>
            <a:endParaRPr kumimoji="1" lang="en-US" altLang="ja-JP" sz="2400" dirty="0"/>
          </a:p>
          <a:p>
            <a:pPr marL="0" indent="0">
              <a:buNone/>
            </a:pPr>
            <a:r>
              <a:rPr kumimoji="1" lang="ja-JP" altLang="en-US" sz="2400" dirty="0"/>
              <a:t>　　　</a:t>
            </a:r>
            <a:r>
              <a:rPr kumimoji="1" lang="ja-JP" altLang="en-US" sz="2400" dirty="0">
                <a:solidFill>
                  <a:srgbClr val="0070C0"/>
                </a:solidFill>
              </a:rPr>
              <a:t>⇑ テレビ</a:t>
            </a:r>
            <a:r>
              <a:rPr kumimoji="1" lang="en-US" altLang="ja-JP" sz="2400" dirty="0">
                <a:solidFill>
                  <a:srgbClr val="0070C0"/>
                </a:solidFill>
              </a:rPr>
              <a:t>CM</a:t>
            </a:r>
            <a:r>
              <a:rPr kumimoji="1" lang="ja-JP" altLang="en-US" sz="2400" dirty="0">
                <a:solidFill>
                  <a:srgbClr val="0070C0"/>
                </a:solidFill>
              </a:rPr>
              <a:t>部門</a:t>
            </a:r>
            <a:endParaRPr kumimoji="1" lang="en-US" altLang="ja-JP" sz="2400" dirty="0">
              <a:solidFill>
                <a:srgbClr val="0070C0"/>
              </a:solidFill>
            </a:endParaRPr>
          </a:p>
          <a:p>
            <a:pPr marL="0" indent="0">
              <a:buNone/>
            </a:pPr>
            <a:r>
              <a:rPr lang="ja-JP" altLang="en-US" sz="2400" dirty="0"/>
              <a:t>　　 　　</a:t>
            </a:r>
            <a:r>
              <a:rPr lang="ja-JP" altLang="en-US" sz="2000" dirty="0">
                <a:solidFill>
                  <a:srgbClr val="0070C0"/>
                </a:solidFill>
              </a:rPr>
              <a:t>タイトル：気付こう！自殺信号</a:t>
            </a:r>
            <a:endParaRPr lang="en-US" altLang="ja-JP" sz="2400" dirty="0">
              <a:solidFill>
                <a:srgbClr val="0070C0"/>
              </a:solidFill>
            </a:endParaRPr>
          </a:p>
          <a:p>
            <a:pPr marL="0" indent="0">
              <a:buNone/>
            </a:pPr>
            <a:r>
              <a:rPr lang="ja-JP" altLang="en-US" sz="2000" dirty="0">
                <a:solidFill>
                  <a:srgbClr val="0070C0"/>
                </a:solidFill>
              </a:rPr>
              <a:t>　　　　　テーマ：自殺予防</a:t>
            </a:r>
            <a:endParaRPr lang="en-US" altLang="ja-JP" sz="2000" dirty="0">
              <a:solidFill>
                <a:srgbClr val="0070C0"/>
              </a:solidFill>
            </a:endParaRPr>
          </a:p>
          <a:p>
            <a:pPr marL="0" indent="0">
              <a:buNone/>
            </a:pPr>
            <a:r>
              <a:rPr lang="ja-JP" altLang="en-US" sz="2000" dirty="0">
                <a:solidFill>
                  <a:srgbClr val="0070C0"/>
                </a:solidFill>
              </a:rPr>
              <a:t>　　　　　　　　　　　　　　　</a:t>
            </a:r>
            <a:r>
              <a:rPr lang="ja-JP" altLang="en-US" sz="2400" dirty="0">
                <a:solidFill>
                  <a:srgbClr val="FF0000"/>
                </a:solidFill>
              </a:rPr>
              <a:t>新聞広告部門 ⇒</a:t>
            </a:r>
            <a:endParaRPr lang="en-US" altLang="ja-JP" sz="2400" dirty="0">
              <a:solidFill>
                <a:srgbClr val="FF0000"/>
              </a:solidFill>
            </a:endParaRPr>
          </a:p>
          <a:p>
            <a:pPr marL="0" indent="0">
              <a:buNone/>
            </a:pPr>
            <a:r>
              <a:rPr kumimoji="1" lang="en-US" altLang="ja-JP" sz="2400" dirty="0"/>
              <a:t>                              </a:t>
            </a:r>
            <a:r>
              <a:rPr kumimoji="1" lang="ja-JP" altLang="en-US" sz="2000" dirty="0">
                <a:solidFill>
                  <a:srgbClr val="FF0000"/>
                </a:solidFill>
              </a:rPr>
              <a:t>タイトル：電車マナーをカンガエルー</a:t>
            </a:r>
            <a:endParaRPr kumimoji="1" lang="en-US" altLang="ja-JP" sz="2400" dirty="0">
              <a:solidFill>
                <a:srgbClr val="FF0000"/>
              </a:solidFill>
            </a:endParaRPr>
          </a:p>
          <a:p>
            <a:pPr marL="0" indent="0">
              <a:buNone/>
            </a:pPr>
            <a:r>
              <a:rPr kumimoji="1" lang="ja-JP" altLang="en-US" sz="2400" dirty="0"/>
              <a:t> 　　　　　　　　　　　　</a:t>
            </a:r>
            <a:r>
              <a:rPr kumimoji="1" lang="ja-JP" altLang="en-US" sz="2000" dirty="0">
                <a:solidFill>
                  <a:srgbClr val="FF0000"/>
                </a:solidFill>
              </a:rPr>
              <a:t>テーマ：電車マナー</a:t>
            </a:r>
            <a:endParaRPr kumimoji="1" lang="ja-JP" altLang="en-US" sz="2400" dirty="0">
              <a:solidFill>
                <a:srgbClr val="FF0000"/>
              </a:solidFill>
            </a:endParaRPr>
          </a:p>
        </p:txBody>
      </p:sp>
      <p:sp>
        <p:nvSpPr>
          <p:cNvPr id="4" name="スライド番号プレースホルダー 3">
            <a:extLst>
              <a:ext uri="{FF2B5EF4-FFF2-40B4-BE49-F238E27FC236}">
                <a16:creationId xmlns:a16="http://schemas.microsoft.com/office/drawing/2014/main" id="{DEB490FC-A4EA-4AE4-BCFB-30BA46182E43}"/>
              </a:ext>
            </a:extLst>
          </p:cNvPr>
          <p:cNvSpPr>
            <a:spLocks noGrp="1"/>
          </p:cNvSpPr>
          <p:nvPr>
            <p:ph type="sldNum" sz="quarter" idx="12"/>
          </p:nvPr>
        </p:nvSpPr>
        <p:spPr/>
        <p:txBody>
          <a:bodyPr/>
          <a:lstStyle/>
          <a:p>
            <a:fld id="{60404855-D366-4174-AB30-A4D70690ECC8}" type="slidenum">
              <a:rPr lang="en-US" altLang="ja-JP" smtClean="0">
                <a:solidFill>
                  <a:srgbClr val="000000"/>
                </a:solidFill>
              </a:rPr>
              <a:pPr/>
              <a:t>7</a:t>
            </a:fld>
            <a:endParaRPr lang="en-US" altLang="ja-JP" dirty="0">
              <a:solidFill>
                <a:srgbClr val="000000"/>
              </a:solidFill>
            </a:endParaRPr>
          </a:p>
        </p:txBody>
      </p:sp>
      <p:pic>
        <p:nvPicPr>
          <p:cNvPr id="1028" name="Picture 4">
            <a:extLst>
              <a:ext uri="{FF2B5EF4-FFF2-40B4-BE49-F238E27FC236}">
                <a16:creationId xmlns:a16="http://schemas.microsoft.com/office/drawing/2014/main" id="{4C4A915E-C344-46C6-8F92-86C16724E1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5534" y="2132856"/>
            <a:ext cx="3353946" cy="17491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086132D-196A-4FBD-9055-D8DCBE3298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1981385"/>
            <a:ext cx="2850970" cy="3801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048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DA3F375-DC6C-41BB-A676-BA6B152CB204}"/>
              </a:ext>
            </a:extLst>
          </p:cNvPr>
          <p:cNvSpPr>
            <a:spLocks noGrp="1"/>
          </p:cNvSpPr>
          <p:nvPr>
            <p:ph idx="1"/>
          </p:nvPr>
        </p:nvSpPr>
        <p:spPr>
          <a:xfrm>
            <a:off x="457200" y="1196752"/>
            <a:ext cx="8229600" cy="4929411"/>
          </a:xfrm>
        </p:spPr>
        <p:txBody>
          <a:bodyPr/>
          <a:lstStyle/>
          <a:p>
            <a:r>
              <a:rPr kumimoji="1" lang="ja-JP" altLang="en-US" sz="2800" dirty="0"/>
              <a:t>英国教育大臣 ジリアン・キーガン氏視察</a:t>
            </a:r>
            <a:endParaRPr kumimoji="1" lang="en-US" altLang="ja-JP" sz="2800" dirty="0"/>
          </a:p>
          <a:p>
            <a:pPr lvl="1"/>
            <a:r>
              <a:rPr kumimoji="1" lang="en-US" altLang="ja-JP" sz="2400" dirty="0"/>
              <a:t>5</a:t>
            </a:r>
            <a:r>
              <a:rPr kumimoji="1" lang="ja-JP" altLang="en-US" sz="2400" dirty="0"/>
              <a:t>月</a:t>
            </a:r>
            <a:r>
              <a:rPr kumimoji="1" lang="en-US" altLang="ja-JP" sz="2400" dirty="0"/>
              <a:t>12</a:t>
            </a:r>
            <a:r>
              <a:rPr kumimoji="1" lang="ja-JP" altLang="en-US" sz="2400" dirty="0"/>
              <a:t>日（金）、</a:t>
            </a:r>
            <a:r>
              <a:rPr kumimoji="1" lang="en-US" altLang="ja-JP" sz="2400" dirty="0"/>
              <a:t>G7</a:t>
            </a:r>
            <a:r>
              <a:rPr kumimoji="1" lang="ja-JP" altLang="en-US" sz="2400" dirty="0"/>
              <a:t>富山・金沢教育大臣会合に出席するために来日され、日本の職業訓練・職業教育現場の視察を目的に来校されました。</a:t>
            </a:r>
          </a:p>
        </p:txBody>
      </p:sp>
      <p:sp>
        <p:nvSpPr>
          <p:cNvPr id="4" name="スライド番号プレースホルダー 3">
            <a:extLst>
              <a:ext uri="{FF2B5EF4-FFF2-40B4-BE49-F238E27FC236}">
                <a16:creationId xmlns:a16="http://schemas.microsoft.com/office/drawing/2014/main" id="{E21EEDAF-A565-46E1-9571-6CE10C501731}"/>
              </a:ext>
            </a:extLst>
          </p:cNvPr>
          <p:cNvSpPr>
            <a:spLocks noGrp="1"/>
          </p:cNvSpPr>
          <p:nvPr>
            <p:ph type="sldNum" sz="quarter" idx="12"/>
          </p:nvPr>
        </p:nvSpPr>
        <p:spPr/>
        <p:txBody>
          <a:bodyPr/>
          <a:lstStyle/>
          <a:p>
            <a:fld id="{60404855-D366-4174-AB30-A4D70690ECC8}" type="slidenum">
              <a:rPr lang="en-US" altLang="ja-JP" smtClean="0">
                <a:solidFill>
                  <a:srgbClr val="000000"/>
                </a:solidFill>
              </a:rPr>
              <a:pPr/>
              <a:t>8</a:t>
            </a:fld>
            <a:endParaRPr lang="en-US" altLang="ja-JP" dirty="0">
              <a:solidFill>
                <a:srgbClr val="000000"/>
              </a:solidFill>
            </a:endParaRPr>
          </a:p>
        </p:txBody>
      </p:sp>
      <p:pic>
        <p:nvPicPr>
          <p:cNvPr id="1026" name="Picture 2">
            <a:extLst>
              <a:ext uri="{FF2B5EF4-FFF2-40B4-BE49-F238E27FC236}">
                <a16:creationId xmlns:a16="http://schemas.microsoft.com/office/drawing/2014/main" id="{244331F2-B8FC-4664-A944-AFC564D83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392" y="3099546"/>
            <a:ext cx="7859216" cy="3027192"/>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1">
            <a:extLst>
              <a:ext uri="{FF2B5EF4-FFF2-40B4-BE49-F238E27FC236}">
                <a16:creationId xmlns:a16="http://schemas.microsoft.com/office/drawing/2014/main" id="{4A5ADE3C-FE33-4AD3-A8E8-D1388EB4CE96}"/>
              </a:ext>
            </a:extLst>
          </p:cNvPr>
          <p:cNvSpPr>
            <a:spLocks noGrp="1"/>
          </p:cNvSpPr>
          <p:nvPr>
            <p:ph type="title"/>
          </p:nvPr>
        </p:nvSpPr>
        <p:spPr>
          <a:xfrm>
            <a:off x="251520" y="268084"/>
            <a:ext cx="3816424" cy="644426"/>
          </a:xfrm>
          <a:solidFill>
            <a:srgbClr val="002060"/>
          </a:solidFill>
        </p:spPr>
        <p:txBody>
          <a:bodyPr/>
          <a:lstStyle/>
          <a:p>
            <a:r>
              <a:rPr kumimoji="1" lang="ja-JP" altLang="en-US" sz="3200" dirty="0">
                <a:solidFill>
                  <a:schemeClr val="bg1"/>
                </a:solidFill>
              </a:rPr>
              <a:t>学校の近況（</a:t>
            </a:r>
            <a:r>
              <a:rPr kumimoji="1" lang="en-US" altLang="ja-JP" sz="3200" dirty="0">
                <a:solidFill>
                  <a:schemeClr val="bg1"/>
                </a:solidFill>
              </a:rPr>
              <a:t>2/14</a:t>
            </a:r>
            <a:r>
              <a:rPr kumimoji="1" lang="ja-JP" altLang="en-US" sz="3200" dirty="0">
                <a:solidFill>
                  <a:schemeClr val="bg1"/>
                </a:solidFill>
              </a:rPr>
              <a:t>）</a:t>
            </a:r>
          </a:p>
        </p:txBody>
      </p:sp>
    </p:spTree>
    <p:extLst>
      <p:ext uri="{BB962C8B-B14F-4D97-AF65-F5344CB8AC3E}">
        <p14:creationId xmlns:p14="http://schemas.microsoft.com/office/powerpoint/2010/main" val="3297594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3F7E596-4ECE-4BBF-8A61-EC7C096556AF}"/>
              </a:ext>
            </a:extLst>
          </p:cNvPr>
          <p:cNvSpPr>
            <a:spLocks noGrp="1"/>
          </p:cNvSpPr>
          <p:nvPr>
            <p:ph idx="1"/>
          </p:nvPr>
        </p:nvSpPr>
        <p:spPr>
          <a:xfrm>
            <a:off x="457200" y="1196752"/>
            <a:ext cx="8229600" cy="4929411"/>
          </a:xfrm>
        </p:spPr>
        <p:txBody>
          <a:bodyPr/>
          <a:lstStyle/>
          <a:p>
            <a:r>
              <a:rPr kumimoji="1" lang="ja-JP" altLang="en-US" sz="2800" dirty="0"/>
              <a:t>中華民国（台湾）新北市政府教育局と「国際教育協力に関する覚書（</a:t>
            </a:r>
            <a:r>
              <a:rPr kumimoji="1" lang="en-US" altLang="ja-JP" sz="2800" dirty="0"/>
              <a:t>MOU</a:t>
            </a:r>
            <a:r>
              <a:rPr kumimoji="1" lang="ja-JP" altLang="en-US" sz="2800" dirty="0"/>
              <a:t>）」を締結</a:t>
            </a:r>
            <a:endParaRPr kumimoji="1" lang="en-US" altLang="ja-JP" sz="2800" dirty="0"/>
          </a:p>
          <a:p>
            <a:pPr lvl="1"/>
            <a:r>
              <a:rPr kumimoji="1" lang="en-US" altLang="ja-JP" sz="2400" dirty="0"/>
              <a:t>6</a:t>
            </a:r>
            <a:r>
              <a:rPr kumimoji="1" lang="ja-JP" altLang="en-US" sz="2400" dirty="0"/>
              <a:t>月</a:t>
            </a:r>
            <a:r>
              <a:rPr kumimoji="1" lang="en-US" altLang="ja-JP" sz="2400" dirty="0"/>
              <a:t>9</a:t>
            </a:r>
            <a:r>
              <a:rPr kumimoji="1" lang="ja-JP" altLang="en-US" sz="2400" dirty="0"/>
              <a:t>日（金）、新北市政府庁舎にて調印式が執り行われ、校長と劉明超 </a:t>
            </a:r>
            <a:r>
              <a:rPr lang="ja-JP" altLang="en-US" sz="2400" dirty="0"/>
              <a:t>新北市政府教育局</a:t>
            </a:r>
            <a:r>
              <a:rPr kumimoji="1" lang="ja-JP" altLang="en-US" sz="2400" dirty="0"/>
              <a:t>副局長が署名しました。</a:t>
            </a:r>
          </a:p>
        </p:txBody>
      </p:sp>
      <p:sp>
        <p:nvSpPr>
          <p:cNvPr id="4" name="スライド番号プレースホルダー 3">
            <a:extLst>
              <a:ext uri="{FF2B5EF4-FFF2-40B4-BE49-F238E27FC236}">
                <a16:creationId xmlns:a16="http://schemas.microsoft.com/office/drawing/2014/main" id="{DAB9046B-0A88-4474-94B5-E7E3F211FE63}"/>
              </a:ext>
            </a:extLst>
          </p:cNvPr>
          <p:cNvSpPr>
            <a:spLocks noGrp="1"/>
          </p:cNvSpPr>
          <p:nvPr>
            <p:ph type="sldNum" sz="quarter" idx="12"/>
          </p:nvPr>
        </p:nvSpPr>
        <p:spPr/>
        <p:txBody>
          <a:bodyPr/>
          <a:lstStyle/>
          <a:p>
            <a:fld id="{60404855-D366-4174-AB30-A4D70690ECC8}" type="slidenum">
              <a:rPr lang="en-US" altLang="ja-JP" smtClean="0">
                <a:solidFill>
                  <a:srgbClr val="000000"/>
                </a:solidFill>
              </a:rPr>
              <a:pPr/>
              <a:t>9</a:t>
            </a:fld>
            <a:endParaRPr lang="en-US" altLang="ja-JP" dirty="0">
              <a:solidFill>
                <a:srgbClr val="000000"/>
              </a:solidFill>
            </a:endParaRPr>
          </a:p>
        </p:txBody>
      </p:sp>
      <p:pic>
        <p:nvPicPr>
          <p:cNvPr id="2050" name="Picture 2">
            <a:extLst>
              <a:ext uri="{FF2B5EF4-FFF2-40B4-BE49-F238E27FC236}">
                <a16:creationId xmlns:a16="http://schemas.microsoft.com/office/drawing/2014/main" id="{F2DA74B7-E9B7-4E5D-A38D-F7A5FCCF9A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330" y="3096041"/>
            <a:ext cx="4965340" cy="3314364"/>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1">
            <a:extLst>
              <a:ext uri="{FF2B5EF4-FFF2-40B4-BE49-F238E27FC236}">
                <a16:creationId xmlns:a16="http://schemas.microsoft.com/office/drawing/2014/main" id="{FF5DDC84-9D42-40CB-A8BA-E8F896C5770A}"/>
              </a:ext>
            </a:extLst>
          </p:cNvPr>
          <p:cNvSpPr>
            <a:spLocks noGrp="1"/>
          </p:cNvSpPr>
          <p:nvPr>
            <p:ph type="title"/>
          </p:nvPr>
        </p:nvSpPr>
        <p:spPr>
          <a:xfrm>
            <a:off x="251520" y="268084"/>
            <a:ext cx="3816424" cy="644426"/>
          </a:xfrm>
          <a:solidFill>
            <a:srgbClr val="002060"/>
          </a:solidFill>
        </p:spPr>
        <p:txBody>
          <a:bodyPr/>
          <a:lstStyle/>
          <a:p>
            <a:r>
              <a:rPr kumimoji="1" lang="ja-JP" altLang="en-US" sz="3200" dirty="0">
                <a:solidFill>
                  <a:schemeClr val="bg1"/>
                </a:solidFill>
              </a:rPr>
              <a:t>学校の近況（</a:t>
            </a:r>
            <a:r>
              <a:rPr kumimoji="1" lang="en-US" altLang="ja-JP" sz="3200" dirty="0">
                <a:solidFill>
                  <a:schemeClr val="bg1"/>
                </a:solidFill>
              </a:rPr>
              <a:t>3/14</a:t>
            </a:r>
            <a:r>
              <a:rPr kumimoji="1" lang="ja-JP" altLang="en-US" sz="3200" dirty="0">
                <a:solidFill>
                  <a:schemeClr val="bg1"/>
                </a:solidFill>
              </a:rPr>
              <a:t>）</a:t>
            </a:r>
          </a:p>
        </p:txBody>
      </p:sp>
    </p:spTree>
    <p:extLst>
      <p:ext uri="{BB962C8B-B14F-4D97-AF65-F5344CB8AC3E}">
        <p14:creationId xmlns:p14="http://schemas.microsoft.com/office/powerpoint/2010/main" val="3171282080"/>
      </p:ext>
    </p:extLst>
  </p:cSld>
  <p:clrMapOvr>
    <a:masterClrMapping/>
  </p:clrMapOvr>
</p:sld>
</file>

<file path=ppt/theme/theme1.xml><?xml version="1.0" encoding="utf-8"?>
<a:theme xmlns:a="http://schemas.openxmlformats.org/drawingml/2006/main" name="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jec_テンプレート">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14424</TotalTime>
  <Words>3612</Words>
  <Application>Microsoft Office PowerPoint</Application>
  <PresentationFormat>画面に合わせる (4:3)</PresentationFormat>
  <Paragraphs>473</Paragraphs>
  <Slides>66</Slides>
  <Notes>50</Notes>
  <HiddenSlides>0</HiddenSlides>
  <MMClips>0</MMClips>
  <ScaleCrop>false</ScaleCrop>
  <HeadingPairs>
    <vt:vector size="8" baseType="variant">
      <vt:variant>
        <vt:lpstr>使用されているフォント</vt:lpstr>
      </vt:variant>
      <vt:variant>
        <vt:i4>5</vt:i4>
      </vt:variant>
      <vt:variant>
        <vt:lpstr>テーマ</vt:lpstr>
      </vt:variant>
      <vt:variant>
        <vt:i4>2</vt:i4>
      </vt:variant>
      <vt:variant>
        <vt:lpstr>埋め込まれた OLE サーバー</vt:lpstr>
      </vt:variant>
      <vt:variant>
        <vt:i4>1</vt:i4>
      </vt:variant>
      <vt:variant>
        <vt:lpstr>スライド タイトル</vt:lpstr>
      </vt:variant>
      <vt:variant>
        <vt:i4>66</vt:i4>
      </vt:variant>
    </vt:vector>
  </HeadingPairs>
  <TitlesOfParts>
    <vt:vector size="74" baseType="lpstr">
      <vt:lpstr>HGS創英角ｺﾞｼｯｸUB</vt:lpstr>
      <vt:lpstr>ＭＳ Ｐゴシック</vt:lpstr>
      <vt:lpstr>ＭＳ Ｐゴシック</vt:lpstr>
      <vt:lpstr>Arial</vt:lpstr>
      <vt:lpstr>Century</vt:lpstr>
      <vt:lpstr>3_blank</vt:lpstr>
      <vt:lpstr>1_jec_テンプレート</vt:lpstr>
      <vt:lpstr>Acrobat Document</vt:lpstr>
      <vt:lpstr> 令和5年度 第二回学校関係者評価委員会 令和5年11月27日（月）</vt:lpstr>
      <vt:lpstr>校 長 挨 拶  船 山　世 界</vt:lpstr>
      <vt:lpstr>　令和5年度前期取組みについて　中間報告</vt:lpstr>
      <vt:lpstr>令和5年度　第2回学校関係者評価委員会 教育重点項目実績報告（前期）</vt:lpstr>
      <vt:lpstr>PowerPoint プレゼンテーション</vt:lpstr>
      <vt:lpstr>PowerPoint プレゼンテーション</vt:lpstr>
      <vt:lpstr>学校の近況（1/14）</vt:lpstr>
      <vt:lpstr>学校の近況（2/14）</vt:lpstr>
      <vt:lpstr>学校の近況（3/14）</vt:lpstr>
      <vt:lpstr>学校の近況（4/14）</vt:lpstr>
      <vt:lpstr>学校の近況（5/14）</vt:lpstr>
      <vt:lpstr>学校の近況（6/14）</vt:lpstr>
      <vt:lpstr>学校の近況（7/14）</vt:lpstr>
      <vt:lpstr>学校の近況（8/14）</vt:lpstr>
      <vt:lpstr>学校の近況（9/14）</vt:lpstr>
      <vt:lpstr>学校の近況（10/14）</vt:lpstr>
      <vt:lpstr>学校の近況（11/14）</vt:lpstr>
      <vt:lpstr>学校の近況（12/14）</vt:lpstr>
      <vt:lpstr>学校の近況（13/14）</vt:lpstr>
      <vt:lpstr>学校の近況（14/14）</vt:lpstr>
      <vt:lpstr>「建学の精神」の実現に向けた「教育の質の保証・向上」</vt:lpstr>
      <vt:lpstr>学修成果の再設定プロジェクト</vt:lpstr>
      <vt:lpstr>学修成果の再設定プロジェクト</vt:lpstr>
      <vt:lpstr>産業界のニーズに基づいた基礎的・汎用的能力の養成プロジェクト</vt:lpstr>
      <vt:lpstr>産業界のニーズに基づいた基礎的・汎用的能力の養成プロジェクト</vt:lpstr>
      <vt:lpstr>産業界のニーズに基づいた基礎的・汎用的能力の養成プロジェクト</vt:lpstr>
      <vt:lpstr>2.  学生主導で社会人基礎力を養う　 　　　 キャリア教育の充実</vt:lpstr>
      <vt:lpstr>キャリア教育分科会</vt:lpstr>
      <vt:lpstr>PowerPoint プレゼンテーション</vt:lpstr>
      <vt:lpstr>キャリア教育分科会</vt:lpstr>
      <vt:lpstr>キャリア教育分科会</vt:lpstr>
      <vt:lpstr>キャリア教育分科会</vt:lpstr>
      <vt:lpstr>キャリア教育分科会</vt:lpstr>
      <vt:lpstr>3.　新設学科開発フレームを 　   活用した調査・検討</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4.遠隔授業の標準化・質保証と 先端テクノロジーの利活用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＜教育重点項目＞ ドロップアウト対策の強化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owner</dc:creator>
  <cp:lastModifiedBy>yosuke@denshi60.jec.ac.jp</cp:lastModifiedBy>
  <cp:revision>200</cp:revision>
  <cp:lastPrinted>2020-11-19T08:35:06Z</cp:lastPrinted>
  <dcterms:created xsi:type="dcterms:W3CDTF">2019-11-11T04:16:23Z</dcterms:created>
  <dcterms:modified xsi:type="dcterms:W3CDTF">2024-06-19T03:33:16Z</dcterms:modified>
</cp:coreProperties>
</file>